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71" r:id="rId16"/>
    <p:sldId id="272" r:id="rId17"/>
    <p:sldId id="273" r:id="rId18"/>
    <p:sldId id="274" r:id="rId19"/>
    <p:sldId id="275" r:id="rId20"/>
  </p:sldIdLst>
  <p:sldSz cx="9144000" cy="6858000" type="screen4x3"/>
  <p:notesSz cx="9144000" cy="6858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656" y="-1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interSettings" Target="printerSettings/printerSettings1.bin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07390" y="574040"/>
            <a:ext cx="7729219" cy="8153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4472C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4472C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00" b="0" i="0">
                <a:solidFill>
                  <a:srgbClr val="4472C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07390" y="260096"/>
            <a:ext cx="7729219" cy="143065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00" b="0" i="0">
                <a:solidFill>
                  <a:srgbClr val="4472C4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8385" y="1546352"/>
            <a:ext cx="7907228" cy="2275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1/11/19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jp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53577" y="2913379"/>
            <a:ext cx="2269490" cy="1598295"/>
          </a:xfrm>
          <a:prstGeom prst="rect">
            <a:avLst/>
          </a:prstGeom>
        </p:spPr>
        <p:txBody>
          <a:bodyPr vert="horz" wrap="square" lIns="0" tIns="99060" rIns="0" bIns="0" rtlCol="0">
            <a:spAutoFit/>
          </a:bodyPr>
          <a:lstStyle/>
          <a:p>
            <a:pPr marL="12700" marR="5080" indent="316230">
              <a:lnSpc>
                <a:spcPts val="5900"/>
              </a:lnSpc>
              <a:spcBef>
                <a:spcPts val="780"/>
              </a:spcBef>
            </a:pPr>
            <a:r>
              <a:rPr sz="5400" spc="-5" dirty="0">
                <a:solidFill>
                  <a:srgbClr val="4472C4"/>
                </a:solidFill>
                <a:latin typeface="Calibri"/>
                <a:cs typeface="Calibri"/>
              </a:rPr>
              <a:t>C</a:t>
            </a:r>
            <a:r>
              <a:rPr sz="5400" dirty="0">
                <a:solidFill>
                  <a:srgbClr val="4472C4"/>
                </a:solidFill>
                <a:latin typeface="Calibri"/>
                <a:cs typeface="Calibri"/>
              </a:rPr>
              <a:t>ou</a:t>
            </a:r>
            <a:r>
              <a:rPr sz="5400" spc="-90" dirty="0">
                <a:solidFill>
                  <a:srgbClr val="4472C4"/>
                </a:solidFill>
                <a:latin typeface="Calibri"/>
                <a:cs typeface="Calibri"/>
              </a:rPr>
              <a:t>r</a:t>
            </a:r>
            <a:r>
              <a:rPr sz="5400" dirty="0">
                <a:solidFill>
                  <a:srgbClr val="4472C4"/>
                </a:solidFill>
                <a:latin typeface="Calibri"/>
                <a:cs typeface="Calibri"/>
              </a:rPr>
              <a:t>se  A</a:t>
            </a:r>
            <a:r>
              <a:rPr sz="5400" spc="5" dirty="0">
                <a:solidFill>
                  <a:srgbClr val="4472C4"/>
                </a:solidFill>
                <a:latin typeface="Calibri"/>
                <a:cs typeface="Calibri"/>
              </a:rPr>
              <a:t>n</a:t>
            </a:r>
            <a:r>
              <a:rPr sz="5400" dirty="0">
                <a:solidFill>
                  <a:srgbClr val="4472C4"/>
                </a:solidFill>
                <a:latin typeface="Calibri"/>
                <a:cs typeface="Calibri"/>
              </a:rPr>
              <a:t>al</a:t>
            </a:r>
            <a:r>
              <a:rPr sz="5400" spc="-45" dirty="0">
                <a:solidFill>
                  <a:srgbClr val="4472C4"/>
                </a:solidFill>
                <a:latin typeface="Calibri"/>
                <a:cs typeface="Calibri"/>
              </a:rPr>
              <a:t>y</a:t>
            </a:r>
            <a:r>
              <a:rPr sz="5400" dirty="0">
                <a:solidFill>
                  <a:srgbClr val="4472C4"/>
                </a:solidFill>
                <a:latin typeface="Calibri"/>
                <a:cs typeface="Calibri"/>
              </a:rPr>
              <a:t>sis</a:t>
            </a:r>
            <a:endParaRPr sz="54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97889" y="2178811"/>
            <a:ext cx="4543425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spc="-5" dirty="0"/>
              <a:t>Engineering </a:t>
            </a:r>
            <a:endParaRPr sz="3150" baseline="-5291" dirty="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01712" y="2937764"/>
            <a:ext cx="2538730" cy="12771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en-US" i="1" spc="-5" dirty="0" smtClean="0">
                <a:latin typeface="Calibri"/>
                <a:cs typeface="Calibri"/>
              </a:rPr>
              <a:t>Group</a:t>
            </a:r>
          </a:p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en-US" sz="1800" i="1" spc="-5" dirty="0" smtClean="0">
                <a:latin typeface="Calibri"/>
                <a:cs typeface="Calibri"/>
              </a:rPr>
              <a:t>Members</a:t>
            </a:r>
          </a:p>
          <a:p>
            <a:pPr marL="12700" marR="5080">
              <a:lnSpc>
                <a:spcPct val="111100"/>
              </a:lnSpc>
              <a:spcBef>
                <a:spcPts val="100"/>
              </a:spcBef>
            </a:pPr>
            <a:r>
              <a:rPr lang="en-US" i="1" spc="-5" dirty="0" smtClean="0">
                <a:latin typeface="Calibri"/>
                <a:cs typeface="Calibri"/>
              </a:rPr>
              <a:t>Names</a:t>
            </a:r>
            <a:endParaRPr lang="en-US" sz="1800" i="1" spc="-5" dirty="0" smtClean="0">
              <a:latin typeface="Calibri"/>
              <a:cs typeface="Calibri"/>
            </a:endParaRPr>
          </a:p>
          <a:p>
            <a:pPr marL="12700" marR="5080">
              <a:lnSpc>
                <a:spcPct val="111100"/>
              </a:lnSpc>
              <a:spcBef>
                <a:spcPts val="100"/>
              </a:spcBef>
            </a:pPr>
            <a:endParaRPr sz="1800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80050" y="672591"/>
            <a:ext cx="478472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What's </a:t>
            </a:r>
            <a:r>
              <a:rPr dirty="0"/>
              <a:t>hot </a:t>
            </a:r>
            <a:r>
              <a:rPr spc="-20" dirty="0"/>
              <a:t>at </a:t>
            </a:r>
            <a:r>
              <a:rPr dirty="0"/>
              <a:t>UCSD</a:t>
            </a:r>
            <a:r>
              <a:rPr spc="-55" dirty="0"/>
              <a:t> </a:t>
            </a:r>
            <a:r>
              <a:rPr dirty="0"/>
              <a:t>CSE?</a:t>
            </a:r>
          </a:p>
        </p:txBody>
      </p:sp>
      <p:sp>
        <p:nvSpPr>
          <p:cNvPr id="3" name="object 3"/>
          <p:cNvSpPr/>
          <p:nvPr/>
        </p:nvSpPr>
        <p:spPr>
          <a:xfrm>
            <a:off x="210311" y="2109216"/>
            <a:ext cx="8711184" cy="3422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27225" y="672591"/>
            <a:ext cx="52895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" dirty="0"/>
              <a:t>Machine Learning </a:t>
            </a:r>
            <a:r>
              <a:rPr dirty="0"/>
              <a:t>is</a:t>
            </a:r>
            <a:r>
              <a:rPr spc="-50" dirty="0"/>
              <a:t> </a:t>
            </a:r>
            <a:r>
              <a:rPr b="1" dirty="0">
                <a:latin typeface="Calibri"/>
                <a:cs typeface="Calibri"/>
              </a:rPr>
              <a:t>RISING</a:t>
            </a:r>
          </a:p>
        </p:txBody>
      </p:sp>
      <p:sp>
        <p:nvSpPr>
          <p:cNvPr id="3" name="object 3"/>
          <p:cNvSpPr/>
          <p:nvPr/>
        </p:nvSpPr>
        <p:spPr>
          <a:xfrm>
            <a:off x="124968" y="1932432"/>
            <a:ext cx="8903208" cy="38221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616" rIns="0" bIns="0" rtlCol="0">
            <a:spAutoFit/>
          </a:bodyPr>
          <a:lstStyle/>
          <a:p>
            <a:pPr marL="1859280" marR="5080" indent="-1245870">
              <a:lnSpc>
                <a:spcPts val="3979"/>
              </a:lnSpc>
              <a:spcBef>
                <a:spcPts val="615"/>
              </a:spcBef>
            </a:pPr>
            <a:r>
              <a:rPr spc="-15" dirty="0"/>
              <a:t>Information </a:t>
            </a:r>
            <a:r>
              <a:rPr spc="-40" dirty="0"/>
              <a:t>Technology </a:t>
            </a:r>
            <a:r>
              <a:rPr dirty="0"/>
              <a:t>&amp; </a:t>
            </a:r>
            <a:r>
              <a:rPr spc="-25" dirty="0"/>
              <a:t>Storage  </a:t>
            </a:r>
            <a:r>
              <a:rPr spc="-30" dirty="0"/>
              <a:t>Systems </a:t>
            </a:r>
            <a:r>
              <a:rPr spc="-20" dirty="0"/>
              <a:t>are</a:t>
            </a:r>
            <a:r>
              <a:rPr spc="25" dirty="0"/>
              <a:t> </a:t>
            </a:r>
            <a:r>
              <a:rPr b="1" spc="-10" dirty="0">
                <a:latin typeface="Calibri"/>
                <a:cs typeface="Calibri"/>
              </a:rPr>
              <a:t>GONERS</a:t>
            </a:r>
          </a:p>
        </p:txBody>
      </p:sp>
      <p:sp>
        <p:nvSpPr>
          <p:cNvPr id="3" name="object 3"/>
          <p:cNvSpPr/>
          <p:nvPr/>
        </p:nvSpPr>
        <p:spPr>
          <a:xfrm>
            <a:off x="161544" y="1972055"/>
            <a:ext cx="8820912" cy="3779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37616" rIns="0" bIns="0" rtlCol="0">
            <a:spAutoFit/>
          </a:bodyPr>
          <a:lstStyle/>
          <a:p>
            <a:pPr marL="1504950" marR="5080" indent="-544195">
              <a:lnSpc>
                <a:spcPts val="3979"/>
              </a:lnSpc>
              <a:spcBef>
                <a:spcPts val="615"/>
              </a:spcBef>
            </a:pPr>
            <a:r>
              <a:rPr spc="-10" dirty="0"/>
              <a:t>Computer </a:t>
            </a:r>
            <a:r>
              <a:rPr spc="-15" dirty="0"/>
              <a:t>Architecture </a:t>
            </a:r>
            <a:r>
              <a:rPr dirty="0"/>
              <a:t>&amp; </a:t>
            </a:r>
            <a:r>
              <a:rPr spc="-25" dirty="0"/>
              <a:t>Data  </a:t>
            </a:r>
            <a:r>
              <a:rPr spc="-10" dirty="0"/>
              <a:t>Structures </a:t>
            </a:r>
            <a:r>
              <a:rPr b="1" spc="-160" dirty="0">
                <a:latin typeface="Calibri"/>
                <a:cs typeface="Calibri"/>
              </a:rPr>
              <a:t>STAY</a:t>
            </a:r>
            <a:r>
              <a:rPr b="1" spc="-5" dirty="0">
                <a:latin typeface="Calibri"/>
                <a:cs typeface="Calibri"/>
              </a:rPr>
              <a:t> </a:t>
            </a:r>
            <a:r>
              <a:rPr b="1" spc="-15" dirty="0">
                <a:latin typeface="Calibri"/>
                <a:cs typeface="Calibri"/>
              </a:rPr>
              <a:t>STRONG</a:t>
            </a:r>
          </a:p>
        </p:txBody>
      </p:sp>
      <p:sp>
        <p:nvSpPr>
          <p:cNvPr id="3" name="object 3"/>
          <p:cNvSpPr/>
          <p:nvPr/>
        </p:nvSpPr>
        <p:spPr>
          <a:xfrm>
            <a:off x="45719" y="2267711"/>
            <a:ext cx="9052560" cy="358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561847"/>
            <a:ext cx="7369809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spc="-15" dirty="0"/>
              <a:t>ECE </a:t>
            </a:r>
            <a:r>
              <a:rPr sz="3300" dirty="0"/>
              <a:t>&amp; </a:t>
            </a:r>
            <a:r>
              <a:rPr sz="3300" spc="-5" dirty="0"/>
              <a:t>CSE </a:t>
            </a:r>
            <a:r>
              <a:rPr sz="3300" spc="-10" dirty="0"/>
              <a:t>Departments Change</a:t>
            </a:r>
            <a:r>
              <a:rPr sz="3300" spc="5" dirty="0"/>
              <a:t> </a:t>
            </a:r>
            <a:r>
              <a:rPr sz="3300" spc="-10" dirty="0"/>
              <a:t>Frequently</a:t>
            </a:r>
            <a:endParaRPr sz="3300"/>
          </a:p>
        </p:txBody>
      </p:sp>
      <p:sp>
        <p:nvSpPr>
          <p:cNvPr id="3" name="object 3"/>
          <p:cNvSpPr/>
          <p:nvPr/>
        </p:nvSpPr>
        <p:spPr>
          <a:xfrm>
            <a:off x="1386839" y="2005583"/>
            <a:ext cx="6220968" cy="4852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07390" y="1042923"/>
            <a:ext cx="5859145" cy="942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Calibri"/>
                <a:cs typeface="Calibri"/>
              </a:rPr>
              <a:t>MAE </a:t>
            </a:r>
            <a:r>
              <a:rPr sz="2200" spc="-10" dirty="0">
                <a:latin typeface="Calibri"/>
                <a:cs typeface="Calibri"/>
              </a:rPr>
              <a:t>lacks </a:t>
            </a:r>
            <a:r>
              <a:rPr sz="2200" spc="-5" dirty="0">
                <a:latin typeface="Calibri"/>
                <a:cs typeface="Calibri"/>
              </a:rPr>
              <a:t>booming subjects </a:t>
            </a:r>
            <a:r>
              <a:rPr sz="2200" spc="-10" dirty="0">
                <a:latin typeface="Calibri"/>
                <a:cs typeface="Calibri"/>
              </a:rPr>
              <a:t>during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time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period</a:t>
            </a:r>
            <a:endParaRPr sz="2200">
              <a:latin typeface="Calibri"/>
              <a:cs typeface="Calibri"/>
            </a:endParaRPr>
          </a:p>
          <a:p>
            <a:pPr marL="2221230">
              <a:lnSpc>
                <a:spcPct val="100000"/>
              </a:lnSpc>
              <a:spcBef>
                <a:spcPts val="2415"/>
              </a:spcBef>
            </a:pPr>
            <a:r>
              <a:rPr sz="1800" spc="-10" dirty="0">
                <a:latin typeface="Calibri"/>
                <a:cs typeface="Calibri"/>
              </a:rPr>
              <a:t>Course Offering </a:t>
            </a:r>
            <a:r>
              <a:rPr sz="1800" spc="-5" dirty="0">
                <a:latin typeface="Calibri"/>
                <a:cs typeface="Calibri"/>
              </a:rPr>
              <a:t>in </a:t>
            </a:r>
            <a:r>
              <a:rPr sz="1800" spc="-10" dirty="0">
                <a:latin typeface="Calibri"/>
                <a:cs typeface="Calibri"/>
              </a:rPr>
              <a:t>ECE</a:t>
            </a:r>
            <a:r>
              <a:rPr sz="1800" spc="3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Department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90" y="561847"/>
            <a:ext cx="7369809" cy="8420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75"/>
              </a:lnSpc>
              <a:spcBef>
                <a:spcPts val="100"/>
              </a:spcBef>
            </a:pPr>
            <a:r>
              <a:rPr sz="3300" spc="-15" dirty="0">
                <a:solidFill>
                  <a:srgbClr val="4472C4"/>
                </a:solidFill>
                <a:latin typeface="Calibri"/>
                <a:cs typeface="Calibri"/>
              </a:rPr>
              <a:t>ECE </a:t>
            </a:r>
            <a:r>
              <a:rPr sz="3300" dirty="0">
                <a:solidFill>
                  <a:srgbClr val="4472C4"/>
                </a:solidFill>
                <a:latin typeface="Calibri"/>
                <a:cs typeface="Calibri"/>
              </a:rPr>
              <a:t>&amp; </a:t>
            </a:r>
            <a:r>
              <a:rPr sz="3300" spc="-5" dirty="0">
                <a:solidFill>
                  <a:srgbClr val="4472C4"/>
                </a:solidFill>
                <a:latin typeface="Calibri"/>
                <a:cs typeface="Calibri"/>
              </a:rPr>
              <a:t>CSE </a:t>
            </a:r>
            <a:r>
              <a:rPr sz="3300" spc="-10" dirty="0">
                <a:solidFill>
                  <a:srgbClr val="4472C4"/>
                </a:solidFill>
                <a:latin typeface="Calibri"/>
                <a:cs typeface="Calibri"/>
              </a:rPr>
              <a:t>Departments Change</a:t>
            </a:r>
            <a:r>
              <a:rPr sz="33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300" spc="-10" dirty="0">
                <a:solidFill>
                  <a:srgbClr val="4472C4"/>
                </a:solidFill>
                <a:latin typeface="Calibri"/>
                <a:cs typeface="Calibri"/>
              </a:rPr>
              <a:t>Frequently</a:t>
            </a:r>
            <a:endParaRPr sz="3300">
              <a:latin typeface="Calibri"/>
              <a:cs typeface="Calibri"/>
            </a:endParaRPr>
          </a:p>
          <a:p>
            <a:pPr marL="12700">
              <a:lnSpc>
                <a:spcPts val="2555"/>
              </a:lnSpc>
            </a:pPr>
            <a:r>
              <a:rPr sz="2200" spc="-5" dirty="0">
                <a:latin typeface="Calibri"/>
                <a:cs typeface="Calibri"/>
              </a:rPr>
              <a:t>MAE </a:t>
            </a:r>
            <a:r>
              <a:rPr sz="2200" spc="-10" dirty="0">
                <a:latin typeface="Calibri"/>
                <a:cs typeface="Calibri"/>
              </a:rPr>
              <a:t>lacks </a:t>
            </a:r>
            <a:r>
              <a:rPr sz="2200" spc="-5" dirty="0">
                <a:latin typeface="Calibri"/>
                <a:cs typeface="Calibri"/>
              </a:rPr>
              <a:t>booming subjects </a:t>
            </a:r>
            <a:r>
              <a:rPr sz="2200" spc="-10" dirty="0">
                <a:latin typeface="Calibri"/>
                <a:cs typeface="Calibri"/>
              </a:rPr>
              <a:t>during </a:t>
            </a:r>
            <a:r>
              <a:rPr sz="2200" spc="-5" dirty="0">
                <a:latin typeface="Calibri"/>
                <a:cs typeface="Calibri"/>
              </a:rPr>
              <a:t>the </a:t>
            </a:r>
            <a:r>
              <a:rPr sz="2200" dirty="0">
                <a:latin typeface="Calibri"/>
                <a:cs typeface="Calibri"/>
              </a:rPr>
              <a:t>time</a:t>
            </a:r>
            <a:r>
              <a:rPr sz="2200" spc="50" dirty="0">
                <a:latin typeface="Calibri"/>
                <a:cs typeface="Calibri"/>
              </a:rPr>
              <a:t> </a:t>
            </a:r>
            <a:r>
              <a:rPr sz="2200" spc="-5" dirty="0">
                <a:latin typeface="Calibri"/>
                <a:cs typeface="Calibri"/>
              </a:rPr>
              <a:t>period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667255" y="2103120"/>
            <a:ext cx="5809488" cy="4392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5969" y="1758188"/>
            <a:ext cx="3279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Course Offering </a:t>
            </a:r>
            <a:r>
              <a:rPr sz="1800" spc="-5" dirty="0">
                <a:latin typeface="Calibri"/>
                <a:cs typeface="Calibri"/>
              </a:rPr>
              <a:t>in CSE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Department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07390" y="574040"/>
            <a:ext cx="7369809" cy="8153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890"/>
              </a:lnSpc>
              <a:spcBef>
                <a:spcPts val="100"/>
              </a:spcBef>
            </a:pPr>
            <a:r>
              <a:rPr sz="3300" spc="-15" dirty="0">
                <a:solidFill>
                  <a:srgbClr val="4472C4"/>
                </a:solidFill>
                <a:latin typeface="Calibri"/>
                <a:cs typeface="Calibri"/>
              </a:rPr>
              <a:t>ECE </a:t>
            </a:r>
            <a:r>
              <a:rPr sz="3300" dirty="0">
                <a:solidFill>
                  <a:srgbClr val="4472C4"/>
                </a:solidFill>
                <a:latin typeface="Calibri"/>
                <a:cs typeface="Calibri"/>
              </a:rPr>
              <a:t>&amp; </a:t>
            </a:r>
            <a:r>
              <a:rPr sz="3300" spc="-5" dirty="0">
                <a:solidFill>
                  <a:srgbClr val="4472C4"/>
                </a:solidFill>
                <a:latin typeface="Calibri"/>
                <a:cs typeface="Calibri"/>
              </a:rPr>
              <a:t>CSE </a:t>
            </a:r>
            <a:r>
              <a:rPr sz="3300" spc="-10" dirty="0">
                <a:solidFill>
                  <a:srgbClr val="4472C4"/>
                </a:solidFill>
                <a:latin typeface="Calibri"/>
                <a:cs typeface="Calibri"/>
              </a:rPr>
              <a:t>Departments Change</a:t>
            </a:r>
            <a:r>
              <a:rPr sz="3300" spc="5" dirty="0">
                <a:solidFill>
                  <a:srgbClr val="4472C4"/>
                </a:solidFill>
                <a:latin typeface="Calibri"/>
                <a:cs typeface="Calibri"/>
              </a:rPr>
              <a:t> </a:t>
            </a:r>
            <a:r>
              <a:rPr sz="3300" spc="-10" dirty="0">
                <a:solidFill>
                  <a:srgbClr val="4472C4"/>
                </a:solidFill>
                <a:latin typeface="Calibri"/>
                <a:cs typeface="Calibri"/>
              </a:rPr>
              <a:t>Frequently</a:t>
            </a:r>
            <a:endParaRPr sz="3300">
              <a:latin typeface="Calibri"/>
              <a:cs typeface="Calibri"/>
            </a:endParaRPr>
          </a:p>
          <a:p>
            <a:pPr marL="12700">
              <a:lnSpc>
                <a:spcPts val="2330"/>
              </a:lnSpc>
            </a:pPr>
            <a:r>
              <a:rPr sz="2000" dirty="0">
                <a:latin typeface="Calibri"/>
                <a:cs typeface="Calibri"/>
              </a:rPr>
              <a:t>MAE </a:t>
            </a:r>
            <a:r>
              <a:rPr sz="2000" spc="-5" dirty="0">
                <a:latin typeface="Calibri"/>
                <a:cs typeface="Calibri"/>
              </a:rPr>
              <a:t>lacks booming subjects during </a:t>
            </a:r>
            <a:r>
              <a:rPr sz="2000" dirty="0">
                <a:latin typeface="Calibri"/>
                <a:cs typeface="Calibri"/>
              </a:rPr>
              <a:t>the time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period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4631" y="2106167"/>
            <a:ext cx="8174735" cy="4751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15969" y="1758188"/>
            <a:ext cx="32473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Calibri"/>
                <a:cs typeface="Calibri"/>
              </a:rPr>
              <a:t>Course Offering </a:t>
            </a:r>
            <a:r>
              <a:rPr sz="1800" spc="-5" dirty="0">
                <a:latin typeface="Calibri"/>
                <a:cs typeface="Calibri"/>
              </a:rPr>
              <a:t>in ME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Department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2591"/>
            <a:ext cx="711200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5" dirty="0"/>
              <a:t>Extent </a:t>
            </a:r>
            <a:r>
              <a:rPr spc="-5" dirty="0"/>
              <a:t>of </a:t>
            </a:r>
            <a:r>
              <a:rPr spc="-10" dirty="0"/>
              <a:t>overlap between </a:t>
            </a:r>
            <a:r>
              <a:rPr dirty="0"/>
              <a:t>CSE &amp;</a:t>
            </a:r>
            <a:r>
              <a:rPr spc="-15" dirty="0"/>
              <a:t> ECE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175011" y="2659379"/>
            <a:ext cx="3582035" cy="2717165"/>
          </a:xfrm>
          <a:prstGeom prst="rect">
            <a:avLst/>
          </a:prstGeom>
        </p:spPr>
        <p:txBody>
          <a:bodyPr vert="horz" wrap="square" lIns="0" tIns="52069" rIns="0" bIns="0" rtlCol="0">
            <a:spAutoFit/>
          </a:bodyPr>
          <a:lstStyle/>
          <a:p>
            <a:pPr marL="184150" marR="5080" indent="-171450">
              <a:lnSpc>
                <a:spcPts val="2110"/>
              </a:lnSpc>
              <a:spcBef>
                <a:spcPts val="409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15" dirty="0">
                <a:latin typeface="Calibri"/>
                <a:cs typeface="Calibri"/>
              </a:rPr>
              <a:t>ECE </a:t>
            </a:r>
            <a:r>
              <a:rPr sz="2000" spc="-5" dirty="0">
                <a:latin typeface="Calibri"/>
                <a:cs typeface="Calibri"/>
              </a:rPr>
              <a:t>and </a:t>
            </a:r>
            <a:r>
              <a:rPr sz="2000" dirty="0">
                <a:latin typeface="Calibri"/>
                <a:cs typeface="Calibri"/>
              </a:rPr>
              <a:t>CSE </a:t>
            </a:r>
            <a:r>
              <a:rPr sz="2000" spc="-5" dirty="0">
                <a:latin typeface="Calibri"/>
                <a:cs typeface="Calibri"/>
              </a:rPr>
              <a:t>department </a:t>
            </a:r>
            <a:r>
              <a:rPr sz="2000" spc="-10" dirty="0">
                <a:latin typeface="Calibri"/>
                <a:cs typeface="Calibri"/>
              </a:rPr>
              <a:t>overlap 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not very high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-3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general</a:t>
            </a:r>
            <a:endParaRPr sz="2000">
              <a:latin typeface="Calibri"/>
              <a:cs typeface="Calibri"/>
            </a:endParaRPr>
          </a:p>
          <a:p>
            <a:pPr marL="184150" marR="75565" indent="-171450" algn="just">
              <a:lnSpc>
                <a:spcPct val="89500"/>
              </a:lnSpc>
              <a:spcBef>
                <a:spcPts val="830"/>
              </a:spcBef>
              <a:buFont typeface="Arial"/>
              <a:buChar char="•"/>
              <a:tabLst>
                <a:tab pos="184150" algn="l"/>
              </a:tabLst>
            </a:pPr>
            <a:r>
              <a:rPr sz="2000" spc="-5" dirty="0">
                <a:latin typeface="Calibri"/>
                <a:cs typeface="Calibri"/>
              </a:rPr>
              <a:t>Overlap </a:t>
            </a:r>
            <a:r>
              <a:rPr sz="2000" dirty="0">
                <a:latin typeface="Calibri"/>
                <a:cs typeface="Calibri"/>
              </a:rPr>
              <a:t>is </a:t>
            </a:r>
            <a:r>
              <a:rPr sz="2000" spc="-5" dirty="0">
                <a:latin typeface="Calibri"/>
                <a:cs typeface="Calibri"/>
              </a:rPr>
              <a:t>mainly </a:t>
            </a:r>
            <a:r>
              <a:rPr sz="2000" spc="-10" dirty="0">
                <a:latin typeface="Calibri"/>
                <a:cs typeface="Calibri"/>
              </a:rPr>
              <a:t>over </a:t>
            </a:r>
            <a:r>
              <a:rPr sz="2000" b="1" spc="-5" dirty="0">
                <a:latin typeface="Calibri"/>
                <a:cs typeface="Calibri"/>
              </a:rPr>
              <a:t>Artificial  </a:t>
            </a:r>
            <a:r>
              <a:rPr sz="2000" b="1" spc="-10" dirty="0">
                <a:latin typeface="Calibri"/>
                <a:cs typeface="Calibri"/>
              </a:rPr>
              <a:t>Intelligence</a:t>
            </a:r>
            <a:r>
              <a:rPr sz="2000" spc="-10" dirty="0">
                <a:latin typeface="Calibri"/>
                <a:cs typeface="Calibri"/>
              </a:rPr>
              <a:t>: </a:t>
            </a:r>
            <a:r>
              <a:rPr sz="2000" spc="-5" dirty="0">
                <a:latin typeface="Calibri"/>
                <a:cs typeface="Calibri"/>
              </a:rPr>
              <a:t>Machine </a:t>
            </a:r>
            <a:r>
              <a:rPr sz="2000" dirty="0">
                <a:latin typeface="Calibri"/>
                <a:cs typeface="Calibri"/>
              </a:rPr>
              <a:t>Learning,  </a:t>
            </a:r>
            <a:r>
              <a:rPr sz="2000" spc="-15" dirty="0">
                <a:latin typeface="Calibri"/>
                <a:cs typeface="Calibri"/>
              </a:rPr>
              <a:t>Data </a:t>
            </a:r>
            <a:r>
              <a:rPr sz="2000" dirty="0">
                <a:latin typeface="Calibri"/>
                <a:cs typeface="Calibri"/>
              </a:rPr>
              <a:t>Science, </a:t>
            </a:r>
            <a:r>
              <a:rPr sz="2000" spc="-5" dirty="0">
                <a:latin typeface="Calibri"/>
                <a:cs typeface="Calibri"/>
              </a:rPr>
              <a:t>Computer</a:t>
            </a:r>
            <a:r>
              <a:rPr sz="2000" spc="-3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Vision</a:t>
            </a:r>
            <a:endParaRPr sz="2000">
              <a:latin typeface="Calibri"/>
              <a:cs typeface="Calibri"/>
            </a:endParaRPr>
          </a:p>
          <a:p>
            <a:pPr marL="184150" marR="42545" indent="-171450">
              <a:lnSpc>
                <a:spcPct val="88700"/>
              </a:lnSpc>
              <a:spcBef>
                <a:spcPts val="875"/>
              </a:spcBef>
              <a:buFont typeface="Arial"/>
              <a:buChar char="•"/>
              <a:tabLst>
                <a:tab pos="184150" algn="l"/>
              </a:tabLst>
            </a:pPr>
            <a:r>
              <a:rPr sz="2000" dirty="0">
                <a:latin typeface="Calibri"/>
                <a:cs typeface="Calibri"/>
              </a:rPr>
              <a:t>Other </a:t>
            </a:r>
            <a:r>
              <a:rPr sz="2000" spc="-5" dirty="0">
                <a:latin typeface="Calibri"/>
                <a:cs typeface="Calibri"/>
              </a:rPr>
              <a:t>common fields: Computer  Graphics, Embedded </a:t>
            </a:r>
            <a:r>
              <a:rPr sz="2000" spc="-15" dirty="0">
                <a:latin typeface="Calibri"/>
                <a:cs typeface="Calibri"/>
              </a:rPr>
              <a:t>systems,  </a:t>
            </a:r>
            <a:r>
              <a:rPr sz="2000" spc="-5" dirty="0">
                <a:latin typeface="Calibri"/>
                <a:cs typeface="Calibri"/>
              </a:rPr>
              <a:t>Digital design, Computer </a:t>
            </a:r>
            <a:r>
              <a:rPr sz="2000" dirty="0">
                <a:latin typeface="Calibri"/>
                <a:cs typeface="Calibri"/>
              </a:rPr>
              <a:t>Aided  </a:t>
            </a:r>
            <a:r>
              <a:rPr sz="2000" spc="-5" dirty="0">
                <a:latin typeface="Calibri"/>
                <a:cs typeface="Calibri"/>
              </a:rPr>
              <a:t>Design and </a:t>
            </a:r>
            <a:r>
              <a:rPr sz="2000" spc="-15" dirty="0">
                <a:latin typeface="Calibri"/>
                <a:cs typeface="Calibri"/>
              </a:rPr>
              <a:t>System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Design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4359" y="2240279"/>
            <a:ext cx="4398264" cy="358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18744" rIns="0" bIns="0" rtlCol="0">
            <a:spAutoFit/>
          </a:bodyPr>
          <a:lstStyle/>
          <a:p>
            <a:pPr marL="12065" marR="5080">
              <a:lnSpc>
                <a:spcPts val="3979"/>
              </a:lnSpc>
              <a:spcBef>
                <a:spcPts val="615"/>
              </a:spcBef>
            </a:pPr>
            <a:r>
              <a:rPr spc="-15" dirty="0"/>
              <a:t>Most </a:t>
            </a:r>
            <a:r>
              <a:rPr spc="-10" dirty="0"/>
              <a:t>universities </a:t>
            </a:r>
            <a:r>
              <a:rPr spc="-20" dirty="0"/>
              <a:t>are </a:t>
            </a:r>
            <a:r>
              <a:rPr spc="-10" dirty="0"/>
              <a:t>concerned </a:t>
            </a:r>
            <a:r>
              <a:rPr dirty="0"/>
              <a:t>with  popular </a:t>
            </a:r>
            <a:r>
              <a:rPr spc="-10" dirty="0"/>
              <a:t>topics </a:t>
            </a:r>
            <a:r>
              <a:rPr dirty="0"/>
              <a:t>in </a:t>
            </a:r>
            <a:r>
              <a:rPr spc="-5" dirty="0"/>
              <a:t>industry</a:t>
            </a:r>
          </a:p>
        </p:txBody>
      </p:sp>
      <p:sp>
        <p:nvSpPr>
          <p:cNvPr id="3" name="object 3"/>
          <p:cNvSpPr/>
          <p:nvPr/>
        </p:nvSpPr>
        <p:spPr>
          <a:xfrm>
            <a:off x="6625633" y="3817079"/>
            <a:ext cx="773004" cy="185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17936" y="4121583"/>
            <a:ext cx="705100" cy="2331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40950" y="3840097"/>
            <a:ext cx="946565" cy="174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37656" y="4525631"/>
            <a:ext cx="553155" cy="1690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609457" y="4776975"/>
            <a:ext cx="1009502" cy="18565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676083" y="4159644"/>
            <a:ext cx="876299" cy="1607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718677" y="4497827"/>
            <a:ext cx="711201" cy="1459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70937" y="5125718"/>
            <a:ext cx="240545" cy="24353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998765" y="5081542"/>
            <a:ext cx="226977" cy="27712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0" y="1633727"/>
            <a:ext cx="6626352" cy="41452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94292" y="1525523"/>
            <a:ext cx="2305685" cy="214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marR="508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Calibri"/>
                <a:cs typeface="Calibri"/>
              </a:rPr>
              <a:t>Five frequently  mentioned topics has  been chosen </a:t>
            </a:r>
            <a:r>
              <a:rPr sz="2000" spc="-10" dirty="0">
                <a:latin typeface="Calibri"/>
                <a:cs typeface="Calibri"/>
              </a:rPr>
              <a:t>from ten  </a:t>
            </a:r>
            <a:r>
              <a:rPr sz="2000" spc="-15" dirty="0">
                <a:latin typeface="Calibri"/>
                <a:cs typeface="Calibri"/>
              </a:rPr>
              <a:t>different </a:t>
            </a:r>
            <a:r>
              <a:rPr sz="2000" spc="-5" dirty="0">
                <a:latin typeface="Calibri"/>
                <a:cs typeface="Calibri"/>
              </a:rPr>
              <a:t>companies’  job</a:t>
            </a:r>
            <a:r>
              <a:rPr sz="2000" spc="-10" dirty="0">
                <a:latin typeface="Calibri"/>
                <a:cs typeface="Calibri"/>
              </a:rPr>
              <a:t> </a:t>
            </a:r>
            <a:r>
              <a:rPr sz="2000" spc="-5" dirty="0">
                <a:latin typeface="Calibri"/>
                <a:cs typeface="Calibri"/>
              </a:rPr>
              <a:t>descriptions</a:t>
            </a:r>
            <a:endParaRPr sz="20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1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spc="-10" dirty="0">
                <a:latin typeface="Calibri"/>
                <a:cs typeface="Calibri"/>
              </a:rPr>
              <a:t>Company</a:t>
            </a:r>
            <a:r>
              <a:rPr sz="1800" spc="-5" dirty="0">
                <a:latin typeface="Calibri"/>
                <a:cs typeface="Calibri"/>
              </a:rPr>
              <a:t> List: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7895490" y="4748583"/>
            <a:ext cx="437485" cy="2874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90200" y="3074415"/>
            <a:ext cx="2364105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1" spc="-5" dirty="0">
                <a:latin typeface="Calibri"/>
                <a:cs typeface="Calibri"/>
              </a:rPr>
              <a:t>THANK</a:t>
            </a:r>
            <a:r>
              <a:rPr b="1" spc="-70" dirty="0">
                <a:latin typeface="Calibri"/>
                <a:cs typeface="Calibri"/>
              </a:rPr>
              <a:t> </a:t>
            </a:r>
            <a:r>
              <a:rPr b="1" spc="-50" dirty="0">
                <a:latin typeface="Calibri"/>
                <a:cs typeface="Calibri"/>
              </a:rPr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70230" y="602487"/>
            <a:ext cx="2901950" cy="1098550"/>
          </a:xfrm>
          <a:prstGeom prst="rect">
            <a:avLst/>
          </a:prstGeom>
        </p:spPr>
        <p:txBody>
          <a:bodyPr vert="horz" wrap="square" lIns="0" tIns="74930" rIns="0" bIns="0" rtlCol="0">
            <a:spAutoFit/>
          </a:bodyPr>
          <a:lstStyle/>
          <a:p>
            <a:pPr marL="12700" marR="5080">
              <a:lnSpc>
                <a:spcPts val="4010"/>
              </a:lnSpc>
              <a:spcBef>
                <a:spcPts val="590"/>
              </a:spcBef>
            </a:pPr>
            <a:r>
              <a:rPr b="0" spc="-15" dirty="0">
                <a:latin typeface="Calibri Light"/>
                <a:cs typeface="Calibri Light"/>
              </a:rPr>
              <a:t>Motivation</a:t>
            </a:r>
            <a:r>
              <a:rPr b="0" spc="-80" dirty="0">
                <a:latin typeface="Calibri Light"/>
                <a:cs typeface="Calibri Light"/>
              </a:rPr>
              <a:t> </a:t>
            </a:r>
            <a:r>
              <a:rPr b="0" spc="-5" dirty="0">
                <a:latin typeface="Calibri Light"/>
                <a:cs typeface="Calibri Light"/>
              </a:rPr>
              <a:t>and  </a:t>
            </a:r>
            <a:r>
              <a:rPr b="0" spc="-10" dirty="0">
                <a:latin typeface="Calibri Light"/>
                <a:cs typeface="Calibri Light"/>
              </a:rPr>
              <a:t>Objective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0230" y="2105659"/>
            <a:ext cx="3602990" cy="4061460"/>
          </a:xfrm>
          <a:prstGeom prst="rect">
            <a:avLst/>
          </a:prstGeom>
        </p:spPr>
        <p:txBody>
          <a:bodyPr vert="horz" wrap="square" lIns="0" tIns="48260" rIns="0" bIns="0" rtlCol="0">
            <a:spAutoFit/>
          </a:bodyPr>
          <a:lstStyle/>
          <a:p>
            <a:pPr marL="184150" marR="106680" indent="-171450">
              <a:lnSpc>
                <a:spcPts val="1900"/>
              </a:lnSpc>
              <a:spcBef>
                <a:spcPts val="380"/>
              </a:spcBef>
              <a:buFont typeface="Arial"/>
              <a:buChar char="•"/>
              <a:tabLst>
                <a:tab pos="184150" algn="l"/>
              </a:tabLst>
            </a:pPr>
            <a:r>
              <a:rPr sz="1800" spc="-20" dirty="0">
                <a:latin typeface="Calibri"/>
                <a:cs typeface="Calibri"/>
              </a:rPr>
              <a:t>Technology </a:t>
            </a:r>
            <a:r>
              <a:rPr sz="1800" dirty="0">
                <a:latin typeface="Calibri"/>
                <a:cs typeface="Calibri"/>
              </a:rPr>
              <a:t>has been </a:t>
            </a:r>
            <a:r>
              <a:rPr sz="1800" spc="-5" dirty="0">
                <a:latin typeface="Calibri"/>
                <a:cs typeface="Calibri"/>
              </a:rPr>
              <a:t>evolving </a:t>
            </a:r>
            <a:r>
              <a:rPr sz="1800" spc="-10" dirty="0">
                <a:latin typeface="Calibri"/>
                <a:cs typeface="Calibri"/>
              </a:rPr>
              <a:t>ever  </a:t>
            </a:r>
            <a:r>
              <a:rPr sz="1800" spc="-5" dirty="0">
                <a:latin typeface="Calibri"/>
                <a:cs typeface="Calibri"/>
              </a:rPr>
              <a:t>so </a:t>
            </a:r>
            <a:r>
              <a:rPr sz="1800" spc="-10" dirty="0">
                <a:latin typeface="Calibri"/>
                <a:cs typeface="Calibri"/>
              </a:rPr>
              <a:t>rapidly </a:t>
            </a:r>
            <a:r>
              <a:rPr sz="1800" spc="-15" dirty="0">
                <a:latin typeface="Calibri"/>
                <a:cs typeface="Calibri"/>
              </a:rPr>
              <a:t>for </a:t>
            </a: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past two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decades.</a:t>
            </a:r>
            <a:endParaRPr sz="1800">
              <a:latin typeface="Calibri"/>
              <a:cs typeface="Calibri"/>
            </a:endParaRPr>
          </a:p>
          <a:p>
            <a:pPr marL="184150" marR="688975" indent="-171450">
              <a:lnSpc>
                <a:spcPts val="1900"/>
              </a:lnSpc>
              <a:spcBef>
                <a:spcPts val="905"/>
              </a:spcBef>
              <a:buFont typeface="Arial"/>
              <a:buChar char="•"/>
              <a:tabLst>
                <a:tab pos="184150" algn="l"/>
              </a:tabLst>
            </a:pPr>
            <a:r>
              <a:rPr sz="1800" spc="-5" dirty="0">
                <a:latin typeface="Calibri"/>
                <a:cs typeface="Calibri"/>
              </a:rPr>
              <a:t>Both </a:t>
            </a:r>
            <a:r>
              <a:rPr sz="1800" spc="-10" dirty="0">
                <a:latin typeface="Calibri"/>
                <a:cs typeface="Calibri"/>
              </a:rPr>
              <a:t>students </a:t>
            </a:r>
            <a:r>
              <a:rPr sz="1800" dirty="0">
                <a:latin typeface="Calibri"/>
                <a:cs typeface="Calibri"/>
              </a:rPr>
              <a:t>and  </a:t>
            </a:r>
            <a:r>
              <a:rPr sz="1800" spc="-5" dirty="0">
                <a:latin typeface="Calibri"/>
                <a:cs typeface="Calibri"/>
              </a:rPr>
              <a:t>Departments concerned</a:t>
            </a:r>
            <a:r>
              <a:rPr sz="1800" spc="-15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with</a:t>
            </a:r>
            <a:endParaRPr sz="1800">
              <a:latin typeface="Calibri"/>
              <a:cs typeface="Calibri"/>
            </a:endParaRPr>
          </a:p>
          <a:p>
            <a:pPr marL="184150">
              <a:lnSpc>
                <a:spcPts val="1800"/>
              </a:lnSpc>
            </a:pPr>
            <a:r>
              <a:rPr sz="1800" spc="-5" dirty="0">
                <a:latin typeface="Calibri"/>
                <a:cs typeface="Calibri"/>
              </a:rPr>
              <a:t>technical </a:t>
            </a:r>
            <a:r>
              <a:rPr sz="1800" dirty="0">
                <a:latin typeface="Calibri"/>
                <a:cs typeface="Calibri"/>
              </a:rPr>
              <a:t>learning need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20" dirty="0">
                <a:latin typeface="Calibri"/>
                <a:cs typeface="Calibri"/>
              </a:rPr>
              <a:t>keep</a:t>
            </a:r>
            <a:r>
              <a:rPr sz="1800" spc="-5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up</a:t>
            </a:r>
            <a:endParaRPr sz="1800">
              <a:latin typeface="Calibri"/>
              <a:cs typeface="Calibri"/>
            </a:endParaRPr>
          </a:p>
          <a:p>
            <a:pPr marL="184150">
              <a:lnSpc>
                <a:spcPts val="2090"/>
              </a:lnSpc>
            </a:pPr>
            <a:r>
              <a:rPr sz="1800" spc="-5" dirty="0">
                <a:latin typeface="Calibri"/>
                <a:cs typeface="Calibri"/>
              </a:rPr>
              <a:t>with </a:t>
            </a:r>
            <a:r>
              <a:rPr sz="1800" dirty="0">
                <a:latin typeface="Calibri"/>
                <a:cs typeface="Calibri"/>
              </a:rPr>
              <a:t>the demanding</a:t>
            </a:r>
            <a:r>
              <a:rPr sz="1800" spc="2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changes.</a:t>
            </a:r>
            <a:endParaRPr sz="1800">
              <a:latin typeface="Calibri"/>
              <a:cs typeface="Calibri"/>
            </a:endParaRPr>
          </a:p>
          <a:p>
            <a:pPr marL="184150" marR="53340" indent="-171450">
              <a:lnSpc>
                <a:spcPts val="2020"/>
              </a:lnSpc>
              <a:spcBef>
                <a:spcPts val="710"/>
              </a:spcBef>
              <a:buFont typeface="Arial"/>
              <a:buChar char="•"/>
              <a:tabLst>
                <a:tab pos="184150" algn="l"/>
              </a:tabLst>
            </a:pPr>
            <a:r>
              <a:rPr sz="1800" dirty="0">
                <a:latin typeface="Calibri"/>
                <a:cs typeface="Calibri"/>
              </a:rPr>
              <a:t>The </a:t>
            </a:r>
            <a:r>
              <a:rPr sz="1800" spc="-10" dirty="0">
                <a:latin typeface="Calibri"/>
                <a:cs typeface="Calibri"/>
              </a:rPr>
              <a:t>Course Catalog </a:t>
            </a:r>
            <a:r>
              <a:rPr sz="1800" dirty="0">
                <a:latin typeface="Calibri"/>
                <a:cs typeface="Calibri"/>
              </a:rPr>
              <a:t>of a </a:t>
            </a:r>
            <a:r>
              <a:rPr sz="1800" spc="-5" dirty="0">
                <a:latin typeface="Calibri"/>
                <a:cs typeface="Calibri"/>
              </a:rPr>
              <a:t>department  gives </a:t>
            </a:r>
            <a:r>
              <a:rPr sz="1800" dirty="0">
                <a:latin typeface="Calibri"/>
                <a:cs typeface="Calibri"/>
              </a:rPr>
              <a:t>a </a:t>
            </a:r>
            <a:r>
              <a:rPr sz="1800" spc="-25" dirty="0">
                <a:latin typeface="Calibri"/>
                <a:cs typeface="Calibri"/>
              </a:rPr>
              <a:t>brief,</a:t>
            </a:r>
            <a:r>
              <a:rPr sz="1800" spc="5" dirty="0">
                <a:latin typeface="Calibri"/>
                <a:cs typeface="Calibri"/>
              </a:rPr>
              <a:t> </a:t>
            </a:r>
            <a:r>
              <a:rPr sz="1800" spc="-15" dirty="0">
                <a:latin typeface="Calibri"/>
                <a:cs typeface="Calibri"/>
              </a:rPr>
              <a:t>yet</a:t>
            </a:r>
            <a:endParaRPr sz="1800">
              <a:latin typeface="Calibri"/>
              <a:cs typeface="Calibri"/>
            </a:endParaRPr>
          </a:p>
          <a:p>
            <a:pPr marL="184150">
              <a:lnSpc>
                <a:spcPts val="1764"/>
              </a:lnSpc>
            </a:pPr>
            <a:r>
              <a:rPr sz="1800" spc="-10" dirty="0">
                <a:latin typeface="Calibri"/>
                <a:cs typeface="Calibri"/>
              </a:rPr>
              <a:t>exhaustive </a:t>
            </a:r>
            <a:r>
              <a:rPr sz="1800" spc="-5" dirty="0">
                <a:latin typeface="Calibri"/>
                <a:cs typeface="Calibri"/>
              </a:rPr>
              <a:t>description </a:t>
            </a:r>
            <a:r>
              <a:rPr sz="1800" dirty="0">
                <a:latin typeface="Calibri"/>
                <a:cs typeface="Calibri"/>
              </a:rPr>
              <a:t>of </a:t>
            </a:r>
            <a:r>
              <a:rPr sz="1800" spc="-5" dirty="0">
                <a:latin typeface="Calibri"/>
                <a:cs typeface="Calibri"/>
              </a:rPr>
              <a:t>all</a:t>
            </a:r>
            <a:r>
              <a:rPr sz="1800" dirty="0">
                <a:latin typeface="Calibri"/>
                <a:cs typeface="Calibri"/>
              </a:rPr>
              <a:t> </a:t>
            </a:r>
            <a:r>
              <a:rPr sz="1800" spc="-5" dirty="0">
                <a:latin typeface="Calibri"/>
                <a:cs typeface="Calibri"/>
              </a:rPr>
              <a:t>subjects</a:t>
            </a:r>
            <a:endParaRPr sz="1800">
              <a:latin typeface="Calibri"/>
              <a:cs typeface="Calibri"/>
            </a:endParaRPr>
          </a:p>
          <a:p>
            <a:pPr marL="184150">
              <a:lnSpc>
                <a:spcPts val="2075"/>
              </a:lnSpc>
            </a:pPr>
            <a:r>
              <a:rPr sz="1800" spc="-10" dirty="0">
                <a:latin typeface="Calibri"/>
                <a:cs typeface="Calibri"/>
              </a:rPr>
              <a:t>covered.</a:t>
            </a:r>
            <a:endParaRPr sz="1800">
              <a:latin typeface="Calibri"/>
              <a:cs typeface="Calibri"/>
            </a:endParaRPr>
          </a:p>
          <a:p>
            <a:pPr marL="184150" marR="115570" indent="-171450">
              <a:lnSpc>
                <a:spcPct val="90300"/>
              </a:lnSpc>
              <a:spcBef>
                <a:spcPts val="760"/>
              </a:spcBef>
              <a:buFont typeface="Arial"/>
              <a:buChar char="•"/>
              <a:tabLst>
                <a:tab pos="184150" algn="l"/>
              </a:tabLst>
            </a:pPr>
            <a:r>
              <a:rPr sz="1800" spc="-5" dirty="0">
                <a:latin typeface="Calibri"/>
                <a:cs typeface="Calibri"/>
              </a:rPr>
              <a:t>Analysis </a:t>
            </a:r>
            <a:r>
              <a:rPr sz="1800" dirty="0">
                <a:latin typeface="Calibri"/>
                <a:cs typeface="Calibri"/>
              </a:rPr>
              <a:t>on a </a:t>
            </a:r>
            <a:r>
              <a:rPr sz="1800" spc="-5" dirty="0">
                <a:latin typeface="Calibri"/>
                <a:cs typeface="Calibri"/>
              </a:rPr>
              <a:t>new </a:t>
            </a:r>
            <a:r>
              <a:rPr sz="1800" spc="-10" dirty="0">
                <a:latin typeface="Calibri"/>
                <a:cs typeface="Calibri"/>
              </a:rPr>
              <a:t>dataset created  from course catalogs provided </a:t>
            </a:r>
            <a:r>
              <a:rPr sz="1800" dirty="0">
                <a:latin typeface="Calibri"/>
                <a:cs typeface="Calibri"/>
              </a:rPr>
              <a:t>an  </a:t>
            </a:r>
            <a:r>
              <a:rPr sz="1800" spc="-10" dirty="0">
                <a:latin typeface="Calibri"/>
                <a:cs typeface="Calibri"/>
              </a:rPr>
              <a:t>interesting </a:t>
            </a:r>
            <a:r>
              <a:rPr sz="1800" spc="-5" dirty="0">
                <a:latin typeface="Calibri"/>
                <a:cs typeface="Calibri"/>
              </a:rPr>
              <a:t>challenge </a:t>
            </a:r>
            <a:r>
              <a:rPr sz="1800" spc="-15" dirty="0">
                <a:latin typeface="Calibri"/>
                <a:cs typeface="Calibri"/>
              </a:rPr>
              <a:t>to </a:t>
            </a:r>
            <a:r>
              <a:rPr sz="1800" spc="-10" dirty="0">
                <a:latin typeface="Calibri"/>
                <a:cs typeface="Calibri"/>
              </a:rPr>
              <a:t>understand  </a:t>
            </a:r>
            <a:r>
              <a:rPr sz="1800" spc="-5" dirty="0">
                <a:latin typeface="Calibri"/>
                <a:cs typeface="Calibri"/>
              </a:rPr>
              <a:t>how the </a:t>
            </a:r>
            <a:r>
              <a:rPr sz="1800" spc="-10" dirty="0">
                <a:latin typeface="Calibri"/>
                <a:cs typeface="Calibri"/>
              </a:rPr>
              <a:t>universities </a:t>
            </a:r>
            <a:r>
              <a:rPr sz="1800" spc="-15" dirty="0">
                <a:latin typeface="Calibri"/>
                <a:cs typeface="Calibri"/>
              </a:rPr>
              <a:t>have </a:t>
            </a:r>
            <a:r>
              <a:rPr sz="1800" spc="-5" dirty="0">
                <a:latin typeface="Calibri"/>
                <a:cs typeface="Calibri"/>
              </a:rPr>
              <a:t>changed  </a:t>
            </a:r>
            <a:r>
              <a:rPr sz="1800" spc="-10" dirty="0">
                <a:latin typeface="Calibri"/>
                <a:cs typeface="Calibri"/>
              </a:rPr>
              <a:t>over</a:t>
            </a:r>
            <a:r>
              <a:rPr sz="1800" spc="-5" dirty="0">
                <a:latin typeface="Calibri"/>
                <a:cs typeface="Calibri"/>
              </a:rPr>
              <a:t> time.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09135" y="10"/>
            <a:ext cx="4734862" cy="68579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2591"/>
            <a:ext cx="25590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Calibri Light"/>
                <a:cs typeface="Calibri Light"/>
              </a:rPr>
              <a:t>M</a:t>
            </a:r>
            <a:r>
              <a:rPr b="0" spc="-20" dirty="0">
                <a:latin typeface="Calibri Light"/>
                <a:cs typeface="Calibri Light"/>
              </a:rPr>
              <a:t>e</a:t>
            </a:r>
            <a:r>
              <a:rPr b="0" spc="-5" dirty="0">
                <a:latin typeface="Calibri Light"/>
                <a:cs typeface="Calibri Light"/>
              </a:rPr>
              <a:t>t</a:t>
            </a:r>
            <a:r>
              <a:rPr b="0" dirty="0">
                <a:latin typeface="Calibri Light"/>
                <a:cs typeface="Calibri Light"/>
              </a:rPr>
              <a:t>h</a:t>
            </a:r>
            <a:r>
              <a:rPr b="0" spc="-5" dirty="0">
                <a:latin typeface="Calibri Light"/>
                <a:cs typeface="Calibri Light"/>
              </a:rPr>
              <a:t>o</a:t>
            </a:r>
            <a:r>
              <a:rPr b="0" dirty="0">
                <a:latin typeface="Calibri Light"/>
                <a:cs typeface="Calibri Light"/>
              </a:rPr>
              <a:t>d</a:t>
            </a:r>
            <a:r>
              <a:rPr b="0" spc="-5" dirty="0">
                <a:latin typeface="Calibri Light"/>
                <a:cs typeface="Calibri Light"/>
              </a:rPr>
              <a:t>o</a:t>
            </a:r>
            <a:r>
              <a:rPr b="0" spc="-10" dirty="0">
                <a:latin typeface="Calibri Light"/>
                <a:cs typeface="Calibri Light"/>
              </a:rPr>
              <a:t>l</a:t>
            </a:r>
            <a:r>
              <a:rPr b="0" spc="-5" dirty="0">
                <a:latin typeface="Calibri Light"/>
                <a:cs typeface="Calibri Light"/>
              </a:rPr>
              <a:t>o</a:t>
            </a:r>
            <a:r>
              <a:rPr b="0" dirty="0">
                <a:latin typeface="Calibri Light"/>
                <a:cs typeface="Calibri Light"/>
              </a:rPr>
              <a:t>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07390" y="1561591"/>
            <a:ext cx="7515859" cy="227520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4150" marR="356870" indent="-171450">
              <a:lnSpc>
                <a:spcPts val="2300"/>
              </a:lnSpc>
              <a:spcBef>
                <a:spcPts val="36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0" dirty="0">
                <a:latin typeface="Calibri"/>
                <a:cs typeface="Calibri"/>
              </a:rPr>
              <a:t>Catalog </a:t>
            </a:r>
            <a:r>
              <a:rPr sz="2100" spc="-5" dirty="0">
                <a:latin typeface="Calibri"/>
                <a:cs typeface="Calibri"/>
              </a:rPr>
              <a:t>descriptions </a:t>
            </a:r>
            <a:r>
              <a:rPr sz="2100" spc="-15" dirty="0">
                <a:latin typeface="Calibri"/>
                <a:cs typeface="Calibri"/>
              </a:rPr>
              <a:t>were </a:t>
            </a:r>
            <a:r>
              <a:rPr sz="2100" spc="-10" dirty="0">
                <a:latin typeface="Calibri"/>
                <a:cs typeface="Calibri"/>
              </a:rPr>
              <a:t>scrapped </a:t>
            </a:r>
            <a:r>
              <a:rPr sz="2100" spc="-15" dirty="0">
                <a:latin typeface="Calibri"/>
                <a:cs typeface="Calibri"/>
              </a:rPr>
              <a:t>to analyze </a:t>
            </a:r>
            <a:r>
              <a:rPr sz="2100" spc="-5" dirty="0">
                <a:latin typeface="Calibri"/>
                <a:cs typeface="Calibri"/>
              </a:rPr>
              <a:t>the occurrence </a:t>
            </a:r>
            <a:r>
              <a:rPr sz="2100" dirty="0">
                <a:latin typeface="Calibri"/>
                <a:cs typeface="Calibri"/>
              </a:rPr>
              <a:t>of  </a:t>
            </a:r>
            <a:r>
              <a:rPr sz="2100" spc="-5" dirty="0">
                <a:latin typeface="Calibri"/>
                <a:cs typeface="Calibri"/>
              </a:rPr>
              <a:t>every </a:t>
            </a:r>
            <a:r>
              <a:rPr sz="2100" spc="-15" dirty="0">
                <a:latin typeface="Calibri"/>
                <a:cs typeface="Calibri"/>
              </a:rPr>
              <a:t>word </a:t>
            </a:r>
            <a:r>
              <a:rPr sz="2100" spc="-5" dirty="0">
                <a:latin typeface="Calibri"/>
                <a:cs typeface="Calibri"/>
              </a:rPr>
              <a:t>and pair </a:t>
            </a:r>
            <a:r>
              <a:rPr sz="2100" dirty="0">
                <a:latin typeface="Calibri"/>
                <a:cs typeface="Calibri"/>
              </a:rPr>
              <a:t>of </a:t>
            </a:r>
            <a:r>
              <a:rPr sz="2100" spc="-10" dirty="0">
                <a:latin typeface="Calibri"/>
                <a:cs typeface="Calibri"/>
              </a:rPr>
              <a:t>words</a:t>
            </a:r>
            <a:r>
              <a:rPr sz="2100" spc="5" dirty="0">
                <a:latin typeface="Calibri"/>
                <a:cs typeface="Calibri"/>
              </a:rPr>
              <a:t> </a:t>
            </a:r>
            <a:r>
              <a:rPr sz="2100" spc="-10" dirty="0">
                <a:latin typeface="Calibri"/>
                <a:cs typeface="Calibri"/>
              </a:rPr>
              <a:t>(2006-present)</a:t>
            </a:r>
            <a:endParaRPr sz="2100">
              <a:latin typeface="Calibri"/>
              <a:cs typeface="Calibri"/>
            </a:endParaRPr>
          </a:p>
          <a:p>
            <a:pPr marL="184150" marR="477520" indent="-171450">
              <a:lnSpc>
                <a:spcPts val="2180"/>
              </a:lnSpc>
              <a:spcBef>
                <a:spcPts val="894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5" dirty="0">
                <a:latin typeface="Calibri"/>
                <a:cs typeface="Calibri"/>
              </a:rPr>
              <a:t>The </a:t>
            </a:r>
            <a:r>
              <a:rPr sz="2100" spc="-10" dirty="0">
                <a:latin typeface="Calibri"/>
                <a:cs typeface="Calibri"/>
              </a:rPr>
              <a:t>unigrams, </a:t>
            </a:r>
            <a:r>
              <a:rPr sz="2100" spc="-5" dirty="0">
                <a:latin typeface="Calibri"/>
                <a:cs typeface="Calibri"/>
              </a:rPr>
              <a:t>and </a:t>
            </a:r>
            <a:r>
              <a:rPr sz="2100" spc="-10" dirty="0">
                <a:latin typeface="Calibri"/>
                <a:cs typeface="Calibri"/>
              </a:rPr>
              <a:t>bigrams </a:t>
            </a:r>
            <a:r>
              <a:rPr sz="2100" spc="-5" dirty="0">
                <a:latin typeface="Calibri"/>
                <a:cs typeface="Calibri"/>
              </a:rPr>
              <a:t>along with </a:t>
            </a:r>
            <a:r>
              <a:rPr sz="2100" dirty="0">
                <a:latin typeface="Calibri"/>
                <a:cs typeface="Calibri"/>
              </a:rPr>
              <a:t>their </a:t>
            </a:r>
            <a:r>
              <a:rPr sz="2100" spc="-5" dirty="0">
                <a:latin typeface="Calibri"/>
                <a:cs typeface="Calibri"/>
              </a:rPr>
              <a:t>occurrence  </a:t>
            </a:r>
            <a:r>
              <a:rPr sz="2100" spc="-10" dirty="0">
                <a:latin typeface="Calibri"/>
                <a:cs typeface="Calibri"/>
              </a:rPr>
              <a:t>frequency were </a:t>
            </a:r>
            <a:r>
              <a:rPr sz="2100" spc="-15" dirty="0">
                <a:latin typeface="Calibri"/>
                <a:cs typeface="Calibri"/>
              </a:rPr>
              <a:t>stored </a:t>
            </a:r>
            <a:r>
              <a:rPr sz="2100" dirty="0">
                <a:latin typeface="Calibri"/>
                <a:cs typeface="Calibri"/>
              </a:rPr>
              <a:t>in a </a:t>
            </a:r>
            <a:r>
              <a:rPr sz="2100" spc="-15" dirty="0">
                <a:latin typeface="Calibri"/>
                <a:cs typeface="Calibri"/>
              </a:rPr>
              <a:t>database </a:t>
            </a:r>
            <a:r>
              <a:rPr sz="2100" spc="-10" dirty="0">
                <a:latin typeface="Calibri"/>
                <a:cs typeface="Calibri"/>
              </a:rPr>
              <a:t>(managed through</a:t>
            </a:r>
            <a:r>
              <a:rPr sz="2100" spc="100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SQLite)</a:t>
            </a:r>
            <a:endParaRPr sz="2100">
              <a:latin typeface="Calibri"/>
              <a:cs typeface="Calibri"/>
            </a:endParaRPr>
          </a:p>
          <a:p>
            <a:pPr marL="184150" marR="5080" indent="-171450">
              <a:lnSpc>
                <a:spcPct val="89000"/>
              </a:lnSpc>
              <a:spcBef>
                <a:spcPts val="86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15" dirty="0">
                <a:latin typeface="Calibri"/>
                <a:cs typeface="Calibri"/>
              </a:rPr>
              <a:t>Pairs </a:t>
            </a:r>
            <a:r>
              <a:rPr sz="2100" dirty="0">
                <a:latin typeface="Calibri"/>
                <a:cs typeface="Calibri"/>
              </a:rPr>
              <a:t>of </a:t>
            </a:r>
            <a:r>
              <a:rPr sz="2100" spc="-10" dirty="0">
                <a:latin typeface="Calibri"/>
                <a:cs typeface="Calibri"/>
              </a:rPr>
              <a:t>words </a:t>
            </a:r>
            <a:r>
              <a:rPr sz="2100" dirty="0">
                <a:latin typeface="Calibri"/>
                <a:cs typeface="Calibri"/>
              </a:rPr>
              <a:t>(or </a:t>
            </a:r>
            <a:r>
              <a:rPr sz="2100" i="1" spc="-5" dirty="0">
                <a:latin typeface="Calibri"/>
                <a:cs typeface="Calibri"/>
              </a:rPr>
              <a:t>Bigrams</a:t>
            </a:r>
            <a:r>
              <a:rPr sz="2100" spc="-5" dirty="0">
                <a:latin typeface="Calibri"/>
                <a:cs typeface="Calibri"/>
              </a:rPr>
              <a:t>) </a:t>
            </a:r>
            <a:r>
              <a:rPr sz="2100" spc="-15" dirty="0">
                <a:latin typeface="Calibri"/>
                <a:cs typeface="Calibri"/>
              </a:rPr>
              <a:t>were </a:t>
            </a:r>
            <a:r>
              <a:rPr sz="2100" dirty="0">
                <a:latin typeface="Calibri"/>
                <a:cs typeface="Calibri"/>
              </a:rPr>
              <a:t>of </a:t>
            </a:r>
            <a:r>
              <a:rPr sz="2100" spc="-10" dirty="0">
                <a:latin typeface="Calibri"/>
                <a:cs typeface="Calibri"/>
              </a:rPr>
              <a:t>relatively </a:t>
            </a:r>
            <a:r>
              <a:rPr sz="2100" spc="-5" dirty="0">
                <a:latin typeface="Calibri"/>
                <a:cs typeface="Calibri"/>
              </a:rPr>
              <a:t>higher </a:t>
            </a:r>
            <a:r>
              <a:rPr sz="2100" spc="-10" dirty="0">
                <a:latin typeface="Calibri"/>
                <a:cs typeface="Calibri"/>
              </a:rPr>
              <a:t>relevance  </a:t>
            </a:r>
            <a:r>
              <a:rPr sz="2100" spc="-5" dirty="0">
                <a:latin typeface="Calibri"/>
                <a:cs typeface="Calibri"/>
              </a:rPr>
              <a:t>("Signal Processing", "Machine Learning", </a:t>
            </a:r>
            <a:r>
              <a:rPr sz="2100" spc="-10" dirty="0">
                <a:latin typeface="Calibri"/>
                <a:cs typeface="Calibri"/>
              </a:rPr>
              <a:t>"Fuzzy </a:t>
            </a:r>
            <a:r>
              <a:rPr sz="2100" spc="-5" dirty="0">
                <a:latin typeface="Calibri"/>
                <a:cs typeface="Calibri"/>
              </a:rPr>
              <a:t>Logic", </a:t>
            </a:r>
            <a:r>
              <a:rPr sz="2100" spc="-15" dirty="0">
                <a:latin typeface="Calibri"/>
                <a:cs typeface="Calibri"/>
              </a:rPr>
              <a:t>"Integrated  </a:t>
            </a:r>
            <a:r>
              <a:rPr sz="2100" spc="-5" dirty="0">
                <a:latin typeface="Calibri"/>
                <a:cs typeface="Calibri"/>
              </a:rPr>
              <a:t>Circuits")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65002" y="4242132"/>
            <a:ext cx="2160249" cy="16876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64479" y="4172711"/>
            <a:ext cx="1652016" cy="18257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1605" y="4897261"/>
            <a:ext cx="914400" cy="382270"/>
          </a:xfrm>
          <a:custGeom>
            <a:avLst/>
            <a:gdLst/>
            <a:ahLst/>
            <a:cxnLst/>
            <a:rect l="l" t="t" r="r" b="b"/>
            <a:pathLst>
              <a:path w="914400" h="382270">
                <a:moveTo>
                  <a:pt x="723275" y="0"/>
                </a:moveTo>
                <a:lnTo>
                  <a:pt x="723275" y="95562"/>
                </a:lnTo>
                <a:lnTo>
                  <a:pt x="0" y="95562"/>
                </a:lnTo>
                <a:lnTo>
                  <a:pt x="95561" y="191124"/>
                </a:lnTo>
                <a:lnTo>
                  <a:pt x="0" y="286687"/>
                </a:lnTo>
                <a:lnTo>
                  <a:pt x="723275" y="286687"/>
                </a:lnTo>
                <a:lnTo>
                  <a:pt x="723275" y="382248"/>
                </a:lnTo>
                <a:lnTo>
                  <a:pt x="914400" y="191124"/>
                </a:lnTo>
                <a:lnTo>
                  <a:pt x="7232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1605" y="4897261"/>
            <a:ext cx="914400" cy="382270"/>
          </a:xfrm>
          <a:custGeom>
            <a:avLst/>
            <a:gdLst/>
            <a:ahLst/>
            <a:cxnLst/>
            <a:rect l="l" t="t" r="r" b="b"/>
            <a:pathLst>
              <a:path w="914400" h="382270">
                <a:moveTo>
                  <a:pt x="0" y="95562"/>
                </a:moveTo>
                <a:lnTo>
                  <a:pt x="723276" y="95562"/>
                </a:lnTo>
                <a:lnTo>
                  <a:pt x="723276" y="0"/>
                </a:lnTo>
                <a:lnTo>
                  <a:pt x="914400" y="191125"/>
                </a:lnTo>
                <a:lnTo>
                  <a:pt x="723276" y="382249"/>
                </a:lnTo>
                <a:lnTo>
                  <a:pt x="723276" y="286687"/>
                </a:lnTo>
                <a:lnTo>
                  <a:pt x="0" y="286687"/>
                </a:lnTo>
                <a:lnTo>
                  <a:pt x="95562" y="191125"/>
                </a:lnTo>
                <a:lnTo>
                  <a:pt x="0" y="9556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81085" y="5950203"/>
            <a:ext cx="71945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Calibri"/>
                <a:cs typeface="Calibri"/>
              </a:rPr>
              <a:t>C</a:t>
            </a:r>
            <a:r>
              <a:rPr sz="1600" spc="-20" dirty="0">
                <a:latin typeface="Calibri"/>
                <a:cs typeface="Calibri"/>
              </a:rPr>
              <a:t>at</a:t>
            </a:r>
            <a:r>
              <a:rPr sz="1600" spc="-5" dirty="0">
                <a:latin typeface="Calibri"/>
                <a:cs typeface="Calibri"/>
              </a:rPr>
              <a:t>a</a:t>
            </a:r>
            <a:r>
              <a:rPr sz="1600" spc="-10" dirty="0">
                <a:latin typeface="Calibri"/>
                <a:cs typeface="Calibri"/>
              </a:rPr>
              <a:t>l</a:t>
            </a:r>
            <a:r>
              <a:rPr sz="1600" spc="5" dirty="0">
                <a:latin typeface="Calibri"/>
                <a:cs typeface="Calibri"/>
              </a:rPr>
              <a:t>o</a:t>
            </a:r>
            <a:r>
              <a:rPr sz="1600" spc="-5" dirty="0">
                <a:latin typeface="Calibri"/>
                <a:cs typeface="Calibri"/>
              </a:rPr>
              <a:t>gs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7805" y="5950203"/>
            <a:ext cx="21831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5" dirty="0">
                <a:latin typeface="Calibri"/>
                <a:cs typeface="Calibri"/>
              </a:rPr>
              <a:t>Word </a:t>
            </a:r>
            <a:r>
              <a:rPr sz="1600" spc="-5" dirty="0">
                <a:latin typeface="Calibri"/>
                <a:cs typeface="Calibri"/>
              </a:rPr>
              <a:t>Frequency</a:t>
            </a:r>
            <a:r>
              <a:rPr sz="1600" spc="-35" dirty="0">
                <a:latin typeface="Calibri"/>
                <a:cs typeface="Calibri"/>
              </a:rPr>
              <a:t> </a:t>
            </a:r>
            <a:r>
              <a:rPr sz="1600" spc="-10" dirty="0">
                <a:latin typeface="Calibri"/>
                <a:cs typeface="Calibri"/>
              </a:rPr>
              <a:t>database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672591"/>
            <a:ext cx="2559050" cy="5892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b="0" spc="-5" dirty="0">
                <a:latin typeface="Calibri Light"/>
                <a:cs typeface="Calibri Light"/>
              </a:rPr>
              <a:t>M</a:t>
            </a:r>
            <a:r>
              <a:rPr b="0" spc="-20" dirty="0">
                <a:latin typeface="Calibri Light"/>
                <a:cs typeface="Calibri Light"/>
              </a:rPr>
              <a:t>e</a:t>
            </a:r>
            <a:r>
              <a:rPr b="0" spc="-5" dirty="0">
                <a:latin typeface="Calibri Light"/>
                <a:cs typeface="Calibri Light"/>
              </a:rPr>
              <a:t>t</a:t>
            </a:r>
            <a:r>
              <a:rPr b="0" dirty="0">
                <a:latin typeface="Calibri Light"/>
                <a:cs typeface="Calibri Light"/>
              </a:rPr>
              <a:t>h</a:t>
            </a:r>
            <a:r>
              <a:rPr b="0" spc="-5" dirty="0">
                <a:latin typeface="Calibri Light"/>
                <a:cs typeface="Calibri Light"/>
              </a:rPr>
              <a:t>o</a:t>
            </a:r>
            <a:r>
              <a:rPr b="0" dirty="0">
                <a:latin typeface="Calibri Light"/>
                <a:cs typeface="Calibri Light"/>
              </a:rPr>
              <a:t>d</a:t>
            </a:r>
            <a:r>
              <a:rPr b="0" spc="-5" dirty="0">
                <a:latin typeface="Calibri Light"/>
                <a:cs typeface="Calibri Light"/>
              </a:rPr>
              <a:t>o</a:t>
            </a:r>
            <a:r>
              <a:rPr b="0" spc="-10" dirty="0">
                <a:latin typeface="Calibri Light"/>
                <a:cs typeface="Calibri Light"/>
              </a:rPr>
              <a:t>l</a:t>
            </a:r>
            <a:r>
              <a:rPr b="0" spc="-5" dirty="0">
                <a:latin typeface="Calibri Light"/>
                <a:cs typeface="Calibri Light"/>
              </a:rPr>
              <a:t>o</a:t>
            </a:r>
            <a:r>
              <a:rPr b="0" dirty="0">
                <a:latin typeface="Calibri Light"/>
                <a:cs typeface="Calibri Light"/>
              </a:rPr>
              <a:t>gy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8385" y="1546352"/>
            <a:ext cx="7672070" cy="2275205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84150" marR="871219" indent="-171450">
              <a:lnSpc>
                <a:spcPts val="2300"/>
              </a:lnSpc>
              <a:spcBef>
                <a:spcPts val="360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95" dirty="0">
                <a:latin typeface="Calibri"/>
                <a:cs typeface="Calibri"/>
              </a:rPr>
              <a:t>To </a:t>
            </a:r>
            <a:r>
              <a:rPr sz="2100" spc="-5" dirty="0">
                <a:latin typeface="Calibri"/>
                <a:cs typeface="Calibri"/>
              </a:rPr>
              <a:t>shorten the </a:t>
            </a:r>
            <a:r>
              <a:rPr sz="2100" spc="-15" dirty="0">
                <a:latin typeface="Calibri"/>
                <a:cs typeface="Calibri"/>
              </a:rPr>
              <a:t>features </a:t>
            </a:r>
            <a:r>
              <a:rPr sz="2100" dirty="0">
                <a:latin typeface="Calibri"/>
                <a:cs typeface="Calibri"/>
              </a:rPr>
              <a:t>of </a:t>
            </a:r>
            <a:r>
              <a:rPr sz="2100" spc="-15" dirty="0">
                <a:latin typeface="Calibri"/>
                <a:cs typeface="Calibri"/>
              </a:rPr>
              <a:t>interest </a:t>
            </a:r>
            <a:r>
              <a:rPr sz="2100" spc="-5" dirty="0">
                <a:latin typeface="Calibri"/>
                <a:cs typeface="Calibri"/>
              </a:rPr>
              <a:t>and derive </a:t>
            </a:r>
            <a:r>
              <a:rPr sz="2100" spc="-10" dirty="0">
                <a:latin typeface="Calibri"/>
                <a:cs typeface="Calibri"/>
              </a:rPr>
              <a:t>more </a:t>
            </a:r>
            <a:r>
              <a:rPr sz="2100" dirty="0">
                <a:latin typeface="Calibri"/>
                <a:cs typeface="Calibri"/>
              </a:rPr>
              <a:t>meaning,  </a:t>
            </a:r>
            <a:r>
              <a:rPr sz="2100" spc="-10" dirty="0">
                <a:latin typeface="Calibri"/>
                <a:cs typeface="Calibri"/>
              </a:rPr>
              <a:t>lemmatization </a:t>
            </a:r>
            <a:r>
              <a:rPr sz="2100" spc="-15" dirty="0">
                <a:latin typeface="Calibri"/>
                <a:cs typeface="Calibri"/>
              </a:rPr>
              <a:t>was </a:t>
            </a:r>
            <a:r>
              <a:rPr sz="2100" dirty="0">
                <a:latin typeface="Calibri"/>
                <a:cs typeface="Calibri"/>
              </a:rPr>
              <a:t>used </a:t>
            </a:r>
            <a:r>
              <a:rPr sz="2100" spc="-35" dirty="0">
                <a:latin typeface="Calibri"/>
                <a:cs typeface="Calibri"/>
              </a:rPr>
              <a:t>(NLTK </a:t>
            </a:r>
            <a:r>
              <a:rPr sz="2100" spc="-5" dirty="0">
                <a:latin typeface="Calibri"/>
                <a:cs typeface="Calibri"/>
              </a:rPr>
              <a:t>python</a:t>
            </a:r>
            <a:r>
              <a:rPr sz="2100" spc="3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library)</a:t>
            </a:r>
            <a:endParaRPr sz="2100">
              <a:latin typeface="Calibri"/>
              <a:cs typeface="Calibri"/>
            </a:endParaRPr>
          </a:p>
          <a:p>
            <a:pPr marL="184150" marR="235585" indent="-171450">
              <a:lnSpc>
                <a:spcPct val="89000"/>
              </a:lnSpc>
              <a:spcBef>
                <a:spcPts val="815"/>
              </a:spcBef>
              <a:buFont typeface="Arial"/>
              <a:buChar char="•"/>
              <a:tabLst>
                <a:tab pos="184150" algn="l"/>
              </a:tabLst>
            </a:pPr>
            <a:r>
              <a:rPr sz="2100" spc="-25" dirty="0">
                <a:latin typeface="Calibri"/>
                <a:cs typeface="Calibri"/>
              </a:rPr>
              <a:t>Words </a:t>
            </a:r>
            <a:r>
              <a:rPr sz="2100" spc="-5" dirty="0">
                <a:latin typeface="Calibri"/>
                <a:cs typeface="Calibri"/>
              </a:rPr>
              <a:t>with minimal frequency and common </a:t>
            </a:r>
            <a:r>
              <a:rPr sz="2100" spc="-10" dirty="0">
                <a:latin typeface="Calibri"/>
                <a:cs typeface="Calibri"/>
              </a:rPr>
              <a:t>words ("credits","pre-  </a:t>
            </a:r>
            <a:r>
              <a:rPr sz="2100" spc="-5" dirty="0">
                <a:latin typeface="Calibri"/>
                <a:cs typeface="Calibri"/>
              </a:rPr>
              <a:t>requisites", "classes") </a:t>
            </a:r>
            <a:r>
              <a:rPr sz="2100" spc="-10" dirty="0">
                <a:latin typeface="Calibri"/>
                <a:cs typeface="Calibri"/>
              </a:rPr>
              <a:t>were discarded, </a:t>
            </a:r>
            <a:r>
              <a:rPr sz="2100" spc="-15" dirty="0">
                <a:latin typeface="Calibri"/>
                <a:cs typeface="Calibri"/>
              </a:rPr>
              <a:t>to </a:t>
            </a:r>
            <a:r>
              <a:rPr sz="2100" spc="-25" dirty="0">
                <a:latin typeface="Calibri"/>
                <a:cs typeface="Calibri"/>
              </a:rPr>
              <a:t>make </a:t>
            </a:r>
            <a:r>
              <a:rPr sz="2100" spc="-5" dirty="0">
                <a:latin typeface="Calibri"/>
                <a:cs typeface="Calibri"/>
              </a:rPr>
              <a:t>the final processed  </a:t>
            </a:r>
            <a:r>
              <a:rPr sz="2100" spc="-15" dirty="0">
                <a:latin typeface="Calibri"/>
                <a:cs typeface="Calibri"/>
              </a:rPr>
              <a:t>dataset.</a:t>
            </a:r>
            <a:endParaRPr sz="2100">
              <a:latin typeface="Calibri"/>
              <a:cs typeface="Calibri"/>
            </a:endParaRPr>
          </a:p>
          <a:p>
            <a:pPr marL="184150" marR="5080" indent="-171450">
              <a:lnSpc>
                <a:spcPts val="2210"/>
              </a:lnSpc>
              <a:spcBef>
                <a:spcPts val="910"/>
              </a:spcBef>
              <a:buFont typeface="Arial"/>
              <a:buChar char="•"/>
              <a:tabLst>
                <a:tab pos="184150" algn="l"/>
              </a:tabLst>
            </a:pPr>
            <a:r>
              <a:rPr sz="2100" dirty="0">
                <a:latin typeface="Calibri"/>
                <a:cs typeface="Calibri"/>
              </a:rPr>
              <a:t>Job </a:t>
            </a:r>
            <a:r>
              <a:rPr sz="2100" spc="-5" dirty="0">
                <a:latin typeface="Calibri"/>
                <a:cs typeface="Calibri"/>
              </a:rPr>
              <a:t>descriptions </a:t>
            </a:r>
            <a:r>
              <a:rPr sz="2100" spc="-10" dirty="0">
                <a:latin typeface="Calibri"/>
                <a:cs typeface="Calibri"/>
              </a:rPr>
              <a:t>from </a:t>
            </a:r>
            <a:r>
              <a:rPr sz="2100" spc="-5" dirty="0">
                <a:latin typeface="Calibri"/>
                <a:cs typeface="Calibri"/>
              </a:rPr>
              <a:t>companies </a:t>
            </a:r>
            <a:r>
              <a:rPr sz="2100" spc="-10" dirty="0">
                <a:latin typeface="Calibri"/>
                <a:cs typeface="Calibri"/>
              </a:rPr>
              <a:t>were </a:t>
            </a:r>
            <a:r>
              <a:rPr sz="2100" spc="-5" dirty="0">
                <a:latin typeface="Calibri"/>
                <a:cs typeface="Calibri"/>
              </a:rPr>
              <a:t>collected and they underwent  the </a:t>
            </a:r>
            <a:r>
              <a:rPr sz="2100" spc="-10" dirty="0">
                <a:latin typeface="Calibri"/>
                <a:cs typeface="Calibri"/>
              </a:rPr>
              <a:t>above </a:t>
            </a:r>
            <a:r>
              <a:rPr sz="2100" spc="-5" dirty="0">
                <a:latin typeface="Calibri"/>
                <a:cs typeface="Calibri"/>
              </a:rPr>
              <a:t>processing as</a:t>
            </a:r>
            <a:r>
              <a:rPr sz="2100" spc="25" dirty="0">
                <a:latin typeface="Calibri"/>
                <a:cs typeface="Calibri"/>
              </a:rPr>
              <a:t> </a:t>
            </a:r>
            <a:r>
              <a:rPr sz="2100" spc="-5" dirty="0">
                <a:latin typeface="Calibri"/>
                <a:cs typeface="Calibri"/>
              </a:rPr>
              <a:t>well.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617800" y="4351456"/>
            <a:ext cx="2818150" cy="19931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7390" y="711200"/>
            <a:ext cx="1305560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5" dirty="0">
                <a:latin typeface="Calibri Light"/>
                <a:cs typeface="Calibri Light"/>
              </a:rPr>
              <a:t>D</a:t>
            </a:r>
            <a:r>
              <a:rPr sz="3300" b="0" spc="-40" dirty="0">
                <a:latin typeface="Calibri Light"/>
                <a:cs typeface="Calibri Light"/>
              </a:rPr>
              <a:t>a</a:t>
            </a:r>
            <a:r>
              <a:rPr sz="3300" b="0" spc="-45" dirty="0">
                <a:latin typeface="Calibri Light"/>
                <a:cs typeface="Calibri Light"/>
              </a:rPr>
              <a:t>t</a:t>
            </a:r>
            <a:r>
              <a:rPr sz="3300" b="0" spc="-5" dirty="0">
                <a:latin typeface="Calibri Light"/>
                <a:cs typeface="Calibri Light"/>
              </a:rPr>
              <a:t>as</a:t>
            </a:r>
            <a:r>
              <a:rPr sz="3300" b="0" spc="-25" dirty="0">
                <a:latin typeface="Calibri Light"/>
                <a:cs typeface="Calibri Light"/>
              </a:rPr>
              <a:t>e</a:t>
            </a:r>
            <a:r>
              <a:rPr sz="3300" b="0" dirty="0">
                <a:latin typeface="Calibri Light"/>
                <a:cs typeface="Calibri Light"/>
              </a:rPr>
              <a:t>t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854091" y="4715566"/>
            <a:ext cx="265430" cy="253365"/>
          </a:xfrm>
          <a:custGeom>
            <a:avLst/>
            <a:gdLst/>
            <a:ahLst/>
            <a:cxnLst/>
            <a:rect l="l" t="t" r="r" b="b"/>
            <a:pathLst>
              <a:path w="265430" h="253364">
                <a:moveTo>
                  <a:pt x="0" y="0"/>
                </a:moveTo>
                <a:lnTo>
                  <a:pt x="132692" y="0"/>
                </a:lnTo>
                <a:lnTo>
                  <a:pt x="132692" y="252844"/>
                </a:lnTo>
                <a:lnTo>
                  <a:pt x="265385" y="25284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54091" y="4462721"/>
            <a:ext cx="265430" cy="253365"/>
          </a:xfrm>
          <a:custGeom>
            <a:avLst/>
            <a:gdLst/>
            <a:ahLst/>
            <a:cxnLst/>
            <a:rect l="l" t="t" r="r" b="b"/>
            <a:pathLst>
              <a:path w="265430" h="253364">
                <a:moveTo>
                  <a:pt x="0" y="252844"/>
                </a:moveTo>
                <a:lnTo>
                  <a:pt x="132692" y="252844"/>
                </a:lnTo>
                <a:lnTo>
                  <a:pt x="132692" y="0"/>
                </a:lnTo>
                <a:lnTo>
                  <a:pt x="265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261778" y="3704188"/>
            <a:ext cx="265430" cy="1011555"/>
          </a:xfrm>
          <a:custGeom>
            <a:avLst/>
            <a:gdLst/>
            <a:ahLst/>
            <a:cxnLst/>
            <a:rect l="l" t="t" r="r" b="b"/>
            <a:pathLst>
              <a:path w="265430" h="1011554">
                <a:moveTo>
                  <a:pt x="0" y="0"/>
                </a:moveTo>
                <a:lnTo>
                  <a:pt x="132692" y="0"/>
                </a:lnTo>
                <a:lnTo>
                  <a:pt x="132692" y="1011377"/>
                </a:lnTo>
                <a:lnTo>
                  <a:pt x="265385" y="1011377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854091" y="3704188"/>
            <a:ext cx="265430" cy="253365"/>
          </a:xfrm>
          <a:custGeom>
            <a:avLst/>
            <a:gdLst/>
            <a:ahLst/>
            <a:cxnLst/>
            <a:rect l="l" t="t" r="r" b="b"/>
            <a:pathLst>
              <a:path w="265430" h="253364">
                <a:moveTo>
                  <a:pt x="0" y="0"/>
                </a:moveTo>
                <a:lnTo>
                  <a:pt x="132692" y="0"/>
                </a:lnTo>
                <a:lnTo>
                  <a:pt x="132692" y="252844"/>
                </a:lnTo>
                <a:lnTo>
                  <a:pt x="265385" y="25284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54091" y="3451344"/>
            <a:ext cx="265430" cy="253365"/>
          </a:xfrm>
          <a:custGeom>
            <a:avLst/>
            <a:gdLst/>
            <a:ahLst/>
            <a:cxnLst/>
            <a:rect l="l" t="t" r="r" b="b"/>
            <a:pathLst>
              <a:path w="265430" h="253364">
                <a:moveTo>
                  <a:pt x="0" y="252844"/>
                </a:moveTo>
                <a:lnTo>
                  <a:pt x="132692" y="252844"/>
                </a:lnTo>
                <a:lnTo>
                  <a:pt x="132692" y="0"/>
                </a:lnTo>
                <a:lnTo>
                  <a:pt x="265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61778" y="3704188"/>
            <a:ext cx="265430" cy="0"/>
          </a:xfrm>
          <a:custGeom>
            <a:avLst/>
            <a:gdLst/>
            <a:ahLst/>
            <a:cxnLst/>
            <a:rect l="l" t="t" r="r" b="b"/>
            <a:pathLst>
              <a:path w="265430">
                <a:moveTo>
                  <a:pt x="0" y="0"/>
                </a:moveTo>
                <a:lnTo>
                  <a:pt x="265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54091" y="2692811"/>
            <a:ext cx="265430" cy="253365"/>
          </a:xfrm>
          <a:custGeom>
            <a:avLst/>
            <a:gdLst/>
            <a:ahLst/>
            <a:cxnLst/>
            <a:rect l="l" t="t" r="r" b="b"/>
            <a:pathLst>
              <a:path w="265430" h="253364">
                <a:moveTo>
                  <a:pt x="0" y="0"/>
                </a:moveTo>
                <a:lnTo>
                  <a:pt x="132692" y="0"/>
                </a:lnTo>
                <a:lnTo>
                  <a:pt x="132692" y="252844"/>
                </a:lnTo>
                <a:lnTo>
                  <a:pt x="265385" y="252844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54091" y="2439967"/>
            <a:ext cx="265430" cy="253365"/>
          </a:xfrm>
          <a:custGeom>
            <a:avLst/>
            <a:gdLst/>
            <a:ahLst/>
            <a:cxnLst/>
            <a:rect l="l" t="t" r="r" b="b"/>
            <a:pathLst>
              <a:path w="265430" h="253364">
                <a:moveTo>
                  <a:pt x="0" y="252844"/>
                </a:moveTo>
                <a:lnTo>
                  <a:pt x="132692" y="252844"/>
                </a:lnTo>
                <a:lnTo>
                  <a:pt x="132692" y="0"/>
                </a:lnTo>
                <a:lnTo>
                  <a:pt x="265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61778" y="2692811"/>
            <a:ext cx="265430" cy="1011555"/>
          </a:xfrm>
          <a:custGeom>
            <a:avLst/>
            <a:gdLst/>
            <a:ahLst/>
            <a:cxnLst/>
            <a:rect l="l" t="t" r="r" b="b"/>
            <a:pathLst>
              <a:path w="265430" h="1011554">
                <a:moveTo>
                  <a:pt x="0" y="1011377"/>
                </a:moveTo>
                <a:lnTo>
                  <a:pt x="132692" y="1011377"/>
                </a:lnTo>
                <a:lnTo>
                  <a:pt x="132692" y="0"/>
                </a:lnTo>
                <a:lnTo>
                  <a:pt x="26538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857228" y="2639581"/>
            <a:ext cx="405130" cy="2129790"/>
          </a:xfrm>
          <a:custGeom>
            <a:avLst/>
            <a:gdLst/>
            <a:ahLst/>
            <a:cxnLst/>
            <a:rect l="l" t="t" r="r" b="b"/>
            <a:pathLst>
              <a:path w="405130" h="2129790">
                <a:moveTo>
                  <a:pt x="0" y="2129215"/>
                </a:moveTo>
                <a:lnTo>
                  <a:pt x="0" y="0"/>
                </a:lnTo>
                <a:lnTo>
                  <a:pt x="404550" y="0"/>
                </a:lnTo>
                <a:lnTo>
                  <a:pt x="404550" y="2129215"/>
                </a:lnTo>
                <a:lnTo>
                  <a:pt x="0" y="2129215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30448" y="2908364"/>
            <a:ext cx="428625" cy="159131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2700">
              <a:lnSpc>
                <a:spcPts val="3095"/>
              </a:lnSpc>
            </a:pPr>
            <a:r>
              <a:rPr sz="2600" spc="-10" dirty="0">
                <a:latin typeface="Calibri"/>
                <a:cs typeface="Calibri"/>
              </a:rPr>
              <a:t>Universities</a:t>
            </a:r>
            <a:endParaRPr sz="26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27163" y="2490535"/>
            <a:ext cx="1327150" cy="4051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0"/>
              </a:spcBef>
            </a:pPr>
            <a:r>
              <a:rPr sz="2100" spc="-10" dirty="0">
                <a:latin typeface="Calibri"/>
                <a:cs typeface="Calibri"/>
              </a:rPr>
              <a:t>ECE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119476" y="2237691"/>
            <a:ext cx="1327150" cy="4032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30"/>
              </a:spcBef>
            </a:pPr>
            <a:r>
              <a:rPr sz="2100" dirty="0">
                <a:latin typeface="Calibri"/>
                <a:cs typeface="Calibri"/>
              </a:rPr>
              <a:t>2006 -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2007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119476" y="2743380"/>
            <a:ext cx="1327150" cy="4051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35"/>
              </a:spcBef>
            </a:pPr>
            <a:r>
              <a:rPr sz="2100" dirty="0">
                <a:latin typeface="Calibri"/>
                <a:cs typeface="Calibri"/>
              </a:rPr>
              <a:t>2018 -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2019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27163" y="3501913"/>
            <a:ext cx="1327150" cy="4051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35"/>
              </a:spcBef>
            </a:pPr>
            <a:r>
              <a:rPr sz="2100" spc="-5" dirty="0">
                <a:latin typeface="Calibri"/>
                <a:cs typeface="Calibri"/>
              </a:rPr>
              <a:t>CSE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119476" y="3249068"/>
            <a:ext cx="1327150" cy="4051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35"/>
              </a:spcBef>
            </a:pPr>
            <a:r>
              <a:rPr sz="2100" dirty="0">
                <a:latin typeface="Calibri"/>
                <a:cs typeface="Calibri"/>
              </a:rPr>
              <a:t>2006 -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2007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119476" y="3754757"/>
            <a:ext cx="1327150" cy="4051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444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35"/>
              </a:spcBef>
            </a:pPr>
            <a:r>
              <a:rPr sz="2100" dirty="0">
                <a:latin typeface="Calibri"/>
                <a:cs typeface="Calibri"/>
              </a:rPr>
              <a:t>2018 -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2019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527163" y="4513290"/>
            <a:ext cx="1327150" cy="4051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407034">
              <a:lnSpc>
                <a:spcPct val="100000"/>
              </a:lnSpc>
              <a:spcBef>
                <a:spcPts val="40"/>
              </a:spcBef>
            </a:pPr>
            <a:r>
              <a:rPr sz="2100" spc="-5" dirty="0">
                <a:latin typeface="Calibri"/>
                <a:cs typeface="Calibri"/>
              </a:rPr>
              <a:t>MAE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3119476" y="4260447"/>
            <a:ext cx="1327150" cy="405130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508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40"/>
              </a:spcBef>
            </a:pPr>
            <a:r>
              <a:rPr sz="2100" dirty="0">
                <a:latin typeface="Calibri"/>
                <a:cs typeface="Calibri"/>
              </a:rPr>
              <a:t>2006 -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2007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19476" y="4767465"/>
            <a:ext cx="1327150" cy="403225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3810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30"/>
              </a:spcBef>
            </a:pPr>
            <a:r>
              <a:rPr sz="2100" dirty="0">
                <a:latin typeface="Calibri"/>
                <a:cs typeface="Calibri"/>
              </a:rPr>
              <a:t>2018 -</a:t>
            </a:r>
            <a:r>
              <a:rPr sz="2100" spc="-10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2019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733107" y="1780540"/>
            <a:ext cx="3639185" cy="40462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630"/>
              </a:lnSpc>
              <a:spcBef>
                <a:spcPts val="10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00" spc="-10" dirty="0">
                <a:latin typeface="Calibri"/>
                <a:cs typeface="Calibri"/>
              </a:rPr>
              <a:t>Universities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ts val="2605"/>
              </a:lnSpc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200" spc="-10" dirty="0">
                <a:latin typeface="Calibri"/>
                <a:cs typeface="Calibri"/>
              </a:rPr>
              <a:t>UCSB, </a:t>
            </a:r>
            <a:r>
              <a:rPr sz="2200" dirty="0">
                <a:latin typeface="Calibri"/>
                <a:cs typeface="Calibri"/>
              </a:rPr>
              <a:t>UCLA, </a:t>
            </a:r>
            <a:r>
              <a:rPr sz="2200" spc="-10" dirty="0">
                <a:latin typeface="Calibri"/>
                <a:cs typeface="Calibri"/>
              </a:rPr>
              <a:t>UCB,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UCSD</a:t>
            </a:r>
            <a:endParaRPr sz="2200">
              <a:latin typeface="Calibri"/>
              <a:cs typeface="Calibri"/>
            </a:endParaRPr>
          </a:p>
          <a:p>
            <a:pPr marL="298450" indent="-285750">
              <a:lnSpc>
                <a:spcPts val="2615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00" spc="-5" dirty="0">
                <a:latin typeface="Calibri"/>
                <a:cs typeface="Calibri"/>
              </a:rPr>
              <a:t>Departments</a:t>
            </a:r>
            <a:endParaRPr sz="2200">
              <a:latin typeface="Calibri"/>
              <a:cs typeface="Calibri"/>
            </a:endParaRPr>
          </a:p>
          <a:p>
            <a:pPr marL="755650" lvl="1" indent="-285750">
              <a:lnSpc>
                <a:spcPts val="2630"/>
              </a:lnSpc>
              <a:spcBef>
                <a:spcPts val="45"/>
              </a:spcBef>
              <a:buFont typeface="Arial"/>
              <a:buChar char="•"/>
              <a:tabLst>
                <a:tab pos="755015" algn="l"/>
                <a:tab pos="755650" algn="l"/>
              </a:tabLst>
            </a:pPr>
            <a:r>
              <a:rPr sz="2200" dirty="0">
                <a:latin typeface="Calibri"/>
                <a:cs typeface="Calibri"/>
              </a:rPr>
              <a:t>CSE, </a:t>
            </a:r>
            <a:r>
              <a:rPr sz="2200" spc="-10" dirty="0">
                <a:latin typeface="Calibri"/>
                <a:cs typeface="Calibri"/>
              </a:rPr>
              <a:t>ECE, </a:t>
            </a:r>
            <a:r>
              <a:rPr sz="2200" spc="-5" dirty="0">
                <a:latin typeface="Calibri"/>
                <a:cs typeface="Calibri"/>
              </a:rPr>
              <a:t>MAE</a:t>
            </a:r>
            <a:endParaRPr sz="2200">
              <a:latin typeface="Calibri"/>
              <a:cs typeface="Calibri"/>
            </a:endParaRPr>
          </a:p>
          <a:p>
            <a:pPr marL="298450" indent="-285750">
              <a:lnSpc>
                <a:spcPts val="2630"/>
              </a:lnSpc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00" spc="-5" dirty="0">
                <a:latin typeface="Calibri"/>
                <a:cs typeface="Calibri"/>
              </a:rPr>
              <a:t>4*3*13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spc="-5" dirty="0">
                <a:latin typeface="Calibri"/>
                <a:cs typeface="Calibri"/>
              </a:rPr>
              <a:t>156 units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15" dirty="0">
                <a:latin typeface="Calibri"/>
                <a:cs typeface="Calibri"/>
              </a:rPr>
              <a:t>scrapped</a:t>
            </a:r>
            <a:endParaRPr sz="2200">
              <a:latin typeface="Calibri"/>
              <a:cs typeface="Calibri"/>
            </a:endParaRPr>
          </a:p>
          <a:p>
            <a:pPr marL="298450" marR="5080" indent="-285750">
              <a:lnSpc>
                <a:spcPct val="99500"/>
              </a:lnSpc>
              <a:spcBef>
                <a:spcPts val="65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00" spc="-60" dirty="0">
                <a:latin typeface="Calibri"/>
                <a:cs typeface="Calibri"/>
              </a:rPr>
              <a:t>Text </a:t>
            </a:r>
            <a:r>
              <a:rPr sz="2200" spc="-10" dirty="0">
                <a:latin typeface="Calibri"/>
                <a:cs typeface="Calibri"/>
              </a:rPr>
              <a:t>analysis– Bigrams,  </a:t>
            </a:r>
            <a:r>
              <a:rPr sz="2200" spc="-5" dirty="0">
                <a:latin typeface="Calibri"/>
                <a:cs typeface="Calibri"/>
              </a:rPr>
              <a:t>Stemming and  </a:t>
            </a:r>
            <a:r>
              <a:rPr sz="2200" spc="-10" dirty="0">
                <a:latin typeface="Calibri"/>
                <a:cs typeface="Calibri"/>
              </a:rPr>
              <a:t>Lemmatization </a:t>
            </a:r>
            <a:r>
              <a:rPr sz="2200" spc="-35" dirty="0">
                <a:latin typeface="Calibri"/>
                <a:cs typeface="Calibri"/>
              </a:rPr>
              <a:t>(NLTK </a:t>
            </a:r>
            <a:r>
              <a:rPr sz="2200" spc="-10" dirty="0">
                <a:latin typeface="Calibri"/>
                <a:cs typeface="Calibri"/>
              </a:rPr>
              <a:t>library),  Occurrence frequency  analyzed.</a:t>
            </a:r>
            <a:endParaRPr sz="2200">
              <a:latin typeface="Calibri"/>
              <a:cs typeface="Calibri"/>
            </a:endParaRPr>
          </a:p>
          <a:p>
            <a:pPr marL="298450" marR="45720" indent="-285750">
              <a:lnSpc>
                <a:spcPts val="2620"/>
              </a:lnSpc>
              <a:spcBef>
                <a:spcPts val="150"/>
              </a:spcBef>
              <a:buFont typeface="Arial"/>
              <a:buChar char="•"/>
              <a:tabLst>
                <a:tab pos="297815" algn="l"/>
                <a:tab pos="298450" algn="l"/>
              </a:tabLst>
            </a:pPr>
            <a:r>
              <a:rPr sz="2200" spc="-15" dirty="0">
                <a:latin typeface="Calibri"/>
                <a:cs typeface="Calibri"/>
              </a:rPr>
              <a:t>Database </a:t>
            </a:r>
            <a:r>
              <a:rPr sz="2200" spc="-10" dirty="0">
                <a:latin typeface="Calibri"/>
                <a:cs typeface="Calibri"/>
              </a:rPr>
              <a:t>management tool </a:t>
            </a:r>
            <a:r>
              <a:rPr sz="2200" dirty="0">
                <a:latin typeface="Calibri"/>
                <a:cs typeface="Calibri"/>
              </a:rPr>
              <a:t>-  </a:t>
            </a:r>
            <a:r>
              <a:rPr sz="2200" spc="-10" dirty="0">
                <a:latin typeface="Calibri"/>
                <a:cs typeface="Calibri"/>
              </a:rPr>
              <a:t>SQLite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3027" y="711200"/>
            <a:ext cx="7345045" cy="528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300" b="0" spc="-15" dirty="0">
                <a:latin typeface="Calibri Light"/>
                <a:cs typeface="Calibri Light"/>
              </a:rPr>
              <a:t>ECE </a:t>
            </a:r>
            <a:r>
              <a:rPr sz="3300" b="0" spc="-10" dirty="0">
                <a:latin typeface="Calibri Light"/>
                <a:cs typeface="Calibri Light"/>
              </a:rPr>
              <a:t>department </a:t>
            </a:r>
            <a:r>
              <a:rPr sz="3300" b="0" spc="-20" dirty="0">
                <a:latin typeface="Calibri Light"/>
                <a:cs typeface="Calibri Light"/>
              </a:rPr>
              <a:t>at </a:t>
            </a:r>
            <a:r>
              <a:rPr sz="3300" b="0" spc="-5" dirty="0">
                <a:latin typeface="Calibri Light"/>
                <a:cs typeface="Calibri Light"/>
              </a:rPr>
              <a:t>UCSD has been</a:t>
            </a:r>
            <a:r>
              <a:rPr sz="3300" b="0" spc="25" dirty="0">
                <a:latin typeface="Calibri Light"/>
                <a:cs typeface="Calibri Light"/>
              </a:rPr>
              <a:t> </a:t>
            </a:r>
            <a:r>
              <a:rPr sz="3300" b="0" spc="-5" dirty="0">
                <a:latin typeface="Calibri Light"/>
                <a:cs typeface="Calibri Light"/>
              </a:rPr>
              <a:t>dynamic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2063495"/>
            <a:ext cx="7888223" cy="3874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4135" rIns="0" bIns="0" rtlCol="0">
            <a:spAutoFit/>
          </a:bodyPr>
          <a:lstStyle/>
          <a:p>
            <a:pPr marL="12700" marR="5080">
              <a:lnSpc>
                <a:spcPct val="89700"/>
              </a:lnSpc>
              <a:spcBef>
                <a:spcPts val="505"/>
              </a:spcBef>
            </a:pPr>
            <a:r>
              <a:rPr sz="3200" b="0" spc="40" dirty="0">
                <a:latin typeface="Calibri Light"/>
                <a:cs typeface="Calibri Light"/>
              </a:rPr>
              <a:t>Machine </a:t>
            </a:r>
            <a:r>
              <a:rPr sz="3200" b="0" spc="35" dirty="0">
                <a:latin typeface="Calibri Light"/>
                <a:cs typeface="Calibri Light"/>
              </a:rPr>
              <a:t>learning </a:t>
            </a:r>
            <a:r>
              <a:rPr sz="3300" b="0" spc="-5" dirty="0">
                <a:latin typeface="Calibri Light"/>
                <a:cs typeface="Calibri Light"/>
              </a:rPr>
              <a:t>has </a:t>
            </a:r>
            <a:r>
              <a:rPr sz="3300" b="0" spc="-15" dirty="0">
                <a:latin typeface="Calibri Light"/>
                <a:cs typeface="Calibri Light"/>
              </a:rPr>
              <a:t>gained </a:t>
            </a:r>
            <a:r>
              <a:rPr sz="3300" b="0" spc="-10" dirty="0">
                <a:latin typeface="Calibri Light"/>
                <a:cs typeface="Calibri Light"/>
              </a:rPr>
              <a:t>increasing  </a:t>
            </a:r>
            <a:r>
              <a:rPr sz="3300" b="0" spc="-20" dirty="0">
                <a:latin typeface="Calibri Light"/>
                <a:cs typeface="Calibri Light"/>
              </a:rPr>
              <a:t>attention </a:t>
            </a:r>
            <a:r>
              <a:rPr sz="3300" b="0" spc="-10" dirty="0">
                <a:latin typeface="Calibri Light"/>
                <a:cs typeface="Calibri Light"/>
              </a:rPr>
              <a:t>by industry </a:t>
            </a:r>
            <a:r>
              <a:rPr sz="3300" b="0" spc="-5" dirty="0">
                <a:latin typeface="Calibri Light"/>
                <a:cs typeface="Calibri Light"/>
              </a:rPr>
              <a:t>and public. </a:t>
            </a:r>
            <a:r>
              <a:rPr sz="3300" b="0" dirty="0">
                <a:latin typeface="Calibri Light"/>
                <a:cs typeface="Calibri Light"/>
              </a:rPr>
              <a:t>The  </a:t>
            </a:r>
            <a:r>
              <a:rPr sz="3300" b="0" spc="-10" dirty="0">
                <a:latin typeface="Calibri Light"/>
                <a:cs typeface="Calibri Light"/>
              </a:rPr>
              <a:t>department </a:t>
            </a:r>
            <a:r>
              <a:rPr sz="3300" b="0" spc="-5" dirty="0">
                <a:latin typeface="Calibri Light"/>
                <a:cs typeface="Calibri Light"/>
              </a:rPr>
              <a:t>is </a:t>
            </a:r>
            <a:r>
              <a:rPr sz="3300" b="0" dirty="0">
                <a:latin typeface="Calibri Light"/>
                <a:cs typeface="Calibri Light"/>
              </a:rPr>
              <a:t>not </a:t>
            </a:r>
            <a:r>
              <a:rPr sz="3300" b="0" spc="-15" dirty="0">
                <a:latin typeface="Calibri Light"/>
                <a:cs typeface="Calibri Light"/>
              </a:rPr>
              <a:t>left</a:t>
            </a:r>
            <a:r>
              <a:rPr sz="3300" b="0" spc="25" dirty="0">
                <a:latin typeface="Calibri Light"/>
                <a:cs typeface="Calibri Light"/>
              </a:rPr>
              <a:t> </a:t>
            </a:r>
            <a:r>
              <a:rPr sz="3300" b="0" spc="-10" dirty="0">
                <a:latin typeface="Calibri Light"/>
                <a:cs typeface="Calibri Light"/>
              </a:rPr>
              <a:t>behind.</a:t>
            </a:r>
            <a:endParaRPr sz="33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2063495"/>
            <a:ext cx="7888223" cy="3874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60679" rIns="0" bIns="0" rtlCol="0">
            <a:spAutoFit/>
          </a:bodyPr>
          <a:lstStyle/>
          <a:p>
            <a:pPr marL="1915160" marR="5080" indent="-1800860">
              <a:lnSpc>
                <a:spcPts val="3100"/>
              </a:lnSpc>
              <a:spcBef>
                <a:spcPts val="520"/>
              </a:spcBef>
            </a:pPr>
            <a:r>
              <a:rPr sz="2900" spc="-20" dirty="0"/>
              <a:t>Interest </a:t>
            </a:r>
            <a:r>
              <a:rPr sz="2900" spc="-5" dirty="0"/>
              <a:t>in </a:t>
            </a:r>
            <a:r>
              <a:rPr sz="2900" b="1" spc="-10" dirty="0">
                <a:latin typeface="Calibri"/>
                <a:cs typeface="Calibri"/>
              </a:rPr>
              <a:t>magnetic </a:t>
            </a:r>
            <a:r>
              <a:rPr sz="2900" b="1" spc="-15" dirty="0">
                <a:latin typeface="Calibri"/>
                <a:cs typeface="Calibri"/>
              </a:rPr>
              <a:t>recording </a:t>
            </a:r>
            <a:r>
              <a:rPr sz="2900" spc="-5" dirty="0"/>
              <a:t>and </a:t>
            </a:r>
            <a:r>
              <a:rPr sz="2900" b="1" spc="-5" dirty="0">
                <a:latin typeface="Calibri"/>
                <a:cs typeface="Calibri"/>
              </a:rPr>
              <a:t>field </a:t>
            </a:r>
            <a:r>
              <a:rPr sz="2900" b="1" spc="-15" dirty="0">
                <a:latin typeface="Calibri"/>
                <a:cs typeface="Calibri"/>
              </a:rPr>
              <a:t>effect </a:t>
            </a:r>
            <a:r>
              <a:rPr sz="2900" spc="-5" dirty="0"/>
              <a:t>has  also </a:t>
            </a:r>
            <a:r>
              <a:rPr sz="2900" spc="-10" dirty="0"/>
              <a:t>dropped </a:t>
            </a:r>
            <a:r>
              <a:rPr sz="2900" spc="-5" dirty="0"/>
              <a:t>as</a:t>
            </a:r>
            <a:r>
              <a:rPr sz="2900" spc="-25" dirty="0"/>
              <a:t> </a:t>
            </a:r>
            <a:r>
              <a:rPr sz="2900" spc="-15" dirty="0"/>
              <a:t>expected.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27887" y="2063495"/>
            <a:ext cx="7888223" cy="3874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3161" rIns="0" bIns="0" rtlCol="0">
            <a:spAutoFit/>
          </a:bodyPr>
          <a:lstStyle/>
          <a:p>
            <a:pPr marL="10795" marR="5080" algn="ctr">
              <a:lnSpc>
                <a:spcPct val="89300"/>
              </a:lnSpc>
              <a:spcBef>
                <a:spcPts val="470"/>
              </a:spcBef>
            </a:pPr>
            <a:r>
              <a:rPr sz="2900" spc="-5" dirty="0"/>
              <a:t>Those </a:t>
            </a:r>
            <a:r>
              <a:rPr sz="2900" spc="-15" dirty="0"/>
              <a:t>ECE </a:t>
            </a:r>
            <a:r>
              <a:rPr sz="2900" spc="-20" dirty="0"/>
              <a:t>core </a:t>
            </a:r>
            <a:r>
              <a:rPr sz="2900" spc="-10" dirty="0"/>
              <a:t>knowledges remain </a:t>
            </a:r>
            <a:r>
              <a:rPr sz="2900" spc="-5" dirty="0"/>
              <a:t>as </a:t>
            </a:r>
            <a:r>
              <a:rPr sz="2900" spc="-10" dirty="0"/>
              <a:t>important  </a:t>
            </a:r>
            <a:r>
              <a:rPr sz="2900" spc="-5" dirty="0"/>
              <a:t>parts of </a:t>
            </a:r>
            <a:r>
              <a:rPr sz="2900" dirty="0"/>
              <a:t>the </a:t>
            </a:r>
            <a:r>
              <a:rPr sz="2900" spc="-10" dirty="0"/>
              <a:t>department </a:t>
            </a:r>
            <a:r>
              <a:rPr sz="2900" spc="-5" dirty="0"/>
              <a:t>and </a:t>
            </a:r>
            <a:r>
              <a:rPr sz="2900" spc="-10" dirty="0"/>
              <a:t>new applications </a:t>
            </a:r>
            <a:r>
              <a:rPr sz="2900" spc="-5" dirty="0"/>
              <a:t>of  these </a:t>
            </a:r>
            <a:r>
              <a:rPr sz="2900" spc="-10" dirty="0"/>
              <a:t>knowledges </a:t>
            </a:r>
            <a:r>
              <a:rPr sz="2900" spc="-15" dirty="0"/>
              <a:t>are </a:t>
            </a:r>
            <a:r>
              <a:rPr sz="2900" spc="-10" dirty="0"/>
              <a:t>essential </a:t>
            </a:r>
            <a:r>
              <a:rPr sz="2900" spc="-25" dirty="0"/>
              <a:t>for </a:t>
            </a:r>
            <a:r>
              <a:rPr sz="2900" dirty="0"/>
              <a:t>the</a:t>
            </a:r>
            <a:r>
              <a:rPr sz="2900" spc="-10" dirty="0"/>
              <a:t> future.</a:t>
            </a:r>
            <a:endParaRPr sz="2900"/>
          </a:p>
        </p:txBody>
      </p:sp>
      <p:sp>
        <p:nvSpPr>
          <p:cNvPr id="3" name="object 3"/>
          <p:cNvSpPr/>
          <p:nvPr/>
        </p:nvSpPr>
        <p:spPr>
          <a:xfrm>
            <a:off x="627887" y="2063495"/>
            <a:ext cx="7888223" cy="3874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</TotalTime>
  <Words>515</Words>
  <Application>Microsoft Macintosh PowerPoint</Application>
  <PresentationFormat>On-screen Show (4:3)</PresentationFormat>
  <Paragraphs>68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Engineering </vt:lpstr>
      <vt:lpstr>Motivation and  Objective</vt:lpstr>
      <vt:lpstr>Methodology</vt:lpstr>
      <vt:lpstr>Methodology</vt:lpstr>
      <vt:lpstr>Dataset</vt:lpstr>
      <vt:lpstr>ECE department at UCSD has been dynamic</vt:lpstr>
      <vt:lpstr>Machine learning has gained increasing  attention by industry and public. The  department is not left behind.</vt:lpstr>
      <vt:lpstr>Interest in magnetic recording and field effect has  also dropped as expected.</vt:lpstr>
      <vt:lpstr>Those ECE core knowledges remain as important  parts of the department and new applications of  these knowledges are essential for the future.</vt:lpstr>
      <vt:lpstr>What's hot at UCSD CSE?</vt:lpstr>
      <vt:lpstr>Machine Learning is RISING</vt:lpstr>
      <vt:lpstr>Information Technology &amp; Storage  Systems are GONERS</vt:lpstr>
      <vt:lpstr>Computer Architecture &amp; Data  Structures STAY STRONG</vt:lpstr>
      <vt:lpstr>ECE &amp; CSE Departments Change Frequently</vt:lpstr>
      <vt:lpstr>PowerPoint Presentation</vt:lpstr>
      <vt:lpstr>PowerPoint Presentation</vt:lpstr>
      <vt:lpstr>Extent of overlap between CSE &amp; ECE</vt:lpstr>
      <vt:lpstr>Most universities are concerned with  popular topics in industry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Engineering </dc:title>
  <cp:lastModifiedBy>Erik Seetao</cp:lastModifiedBy>
  <cp:revision>3</cp:revision>
  <dcterms:created xsi:type="dcterms:W3CDTF">2019-01-09T06:35:53Z</dcterms:created>
  <dcterms:modified xsi:type="dcterms:W3CDTF">2019-01-12T01:12:06Z</dcterms:modified>
</cp:coreProperties>
</file>